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82"/>
  </p:notesMasterIdLst>
  <p:handoutMasterIdLst>
    <p:handoutMasterId r:id="rId83"/>
  </p:handoutMasterIdLst>
  <p:sldIdLst>
    <p:sldId id="256" r:id="rId2"/>
    <p:sldId id="420" r:id="rId3"/>
    <p:sldId id="378" r:id="rId4"/>
    <p:sldId id="453" r:id="rId5"/>
    <p:sldId id="454" r:id="rId6"/>
    <p:sldId id="447" r:id="rId7"/>
    <p:sldId id="455" r:id="rId8"/>
    <p:sldId id="383" r:id="rId9"/>
    <p:sldId id="441" r:id="rId10"/>
    <p:sldId id="379" r:id="rId11"/>
    <p:sldId id="384" r:id="rId12"/>
    <p:sldId id="354" r:id="rId13"/>
    <p:sldId id="385" r:id="rId14"/>
    <p:sldId id="442" r:id="rId15"/>
    <p:sldId id="386" r:id="rId16"/>
    <p:sldId id="387" r:id="rId17"/>
    <p:sldId id="388" r:id="rId18"/>
    <p:sldId id="389" r:id="rId19"/>
    <p:sldId id="459" r:id="rId20"/>
    <p:sldId id="390" r:id="rId21"/>
    <p:sldId id="393" r:id="rId22"/>
    <p:sldId id="444" r:id="rId23"/>
    <p:sldId id="355" r:id="rId24"/>
    <p:sldId id="449" r:id="rId25"/>
    <p:sldId id="450" r:id="rId26"/>
    <p:sldId id="445" r:id="rId27"/>
    <p:sldId id="421" r:id="rId28"/>
    <p:sldId id="446" r:id="rId29"/>
    <p:sldId id="422" r:id="rId30"/>
    <p:sldId id="448" r:id="rId31"/>
    <p:sldId id="357" r:id="rId32"/>
    <p:sldId id="423" r:id="rId33"/>
    <p:sldId id="358" r:id="rId34"/>
    <p:sldId id="424" r:id="rId35"/>
    <p:sldId id="425" r:id="rId36"/>
    <p:sldId id="359" r:id="rId37"/>
    <p:sldId id="362" r:id="rId38"/>
    <p:sldId id="365" r:id="rId39"/>
    <p:sldId id="407" r:id="rId40"/>
    <p:sldId id="408" r:id="rId41"/>
    <p:sldId id="409" r:id="rId42"/>
    <p:sldId id="410" r:id="rId43"/>
    <p:sldId id="411" r:id="rId44"/>
    <p:sldId id="412" r:id="rId45"/>
    <p:sldId id="413" r:id="rId46"/>
    <p:sldId id="414" r:id="rId47"/>
    <p:sldId id="416" r:id="rId48"/>
    <p:sldId id="417" r:id="rId49"/>
    <p:sldId id="418" r:id="rId50"/>
    <p:sldId id="419" r:id="rId51"/>
    <p:sldId id="394" r:id="rId52"/>
    <p:sldId id="376" r:id="rId53"/>
    <p:sldId id="395" r:id="rId54"/>
    <p:sldId id="396" r:id="rId55"/>
    <p:sldId id="397" r:id="rId56"/>
    <p:sldId id="398" r:id="rId57"/>
    <p:sldId id="399" r:id="rId58"/>
    <p:sldId id="400" r:id="rId59"/>
    <p:sldId id="402" r:id="rId60"/>
    <p:sldId id="405" r:id="rId61"/>
    <p:sldId id="404" r:id="rId62"/>
    <p:sldId id="403" r:id="rId63"/>
    <p:sldId id="406" r:id="rId64"/>
    <p:sldId id="438" r:id="rId65"/>
    <p:sldId id="457" r:id="rId66"/>
    <p:sldId id="458" r:id="rId67"/>
    <p:sldId id="427" r:id="rId68"/>
    <p:sldId id="428" r:id="rId69"/>
    <p:sldId id="429" r:id="rId70"/>
    <p:sldId id="430" r:id="rId71"/>
    <p:sldId id="432" r:id="rId72"/>
    <p:sldId id="433" r:id="rId73"/>
    <p:sldId id="435" r:id="rId74"/>
    <p:sldId id="426" r:id="rId75"/>
    <p:sldId id="439" r:id="rId76"/>
    <p:sldId id="451" r:id="rId77"/>
    <p:sldId id="452" r:id="rId78"/>
    <p:sldId id="440" r:id="rId79"/>
    <p:sldId id="270" r:id="rId80"/>
    <p:sldId id="272" r:id="rId81"/>
  </p:sldIdLst>
  <p:sldSz cx="9144000" cy="6858000" type="screen4x3"/>
  <p:notesSz cx="6858000" cy="9144000"/>
  <p:defaultTextStyle>
    <a:defPPr>
      <a:defRPr lang="mk-M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0404"/>
    <a:srgbClr val="333030"/>
    <a:srgbClr val="E32C22"/>
    <a:srgbClr val="332E2E"/>
    <a:srgbClr val="332B2B"/>
    <a:srgbClr val="E61212"/>
    <a:srgbClr val="730B0B"/>
    <a:srgbClr val="B95CCC"/>
    <a:srgbClr val="2E1533"/>
    <a:srgbClr val="3317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000" autoAdjust="0"/>
    <p:restoredTop sz="99821" autoAdjust="0"/>
  </p:normalViewPr>
  <p:slideViewPr>
    <p:cSldViewPr showGuides="1">
      <p:cViewPr>
        <p:scale>
          <a:sx n="70" d="100"/>
          <a:sy n="70" d="100"/>
        </p:scale>
        <p:origin x="-1824" y="-174"/>
      </p:cViewPr>
      <p:guideLst>
        <p:guide orient="horz" pos="4319"/>
        <p:guide pos="328"/>
        <p:guide pos="54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2" d="100"/>
          <a:sy n="82" d="100"/>
        </p:scale>
        <p:origin x="-3180" y="-84"/>
      </p:cViewPr>
      <p:guideLst>
        <p:guide orient="horz" pos="2880"/>
        <p:guide pos="2160"/>
      </p:guideLst>
    </p:cSldViewPr>
  </p:notesViewPr>
  <p:gridSpacing cx="90012" cy="90012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mk-MK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8428AE-5650-4B42-BFF8-D1B3B4A7420A}" type="datetimeFigureOut">
              <a:rPr lang="mk-MK" smtClean="0"/>
              <a:pPr/>
              <a:t>08.10.2015</a:t>
            </a:fld>
            <a:endParaRPr lang="mk-M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mk-M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A2410-466B-417B-8D83-F6BFDF81EAD4}" type="slidenum">
              <a:rPr lang="mk-MK" smtClean="0"/>
              <a:pPr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4074447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mk-M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0EC16C-4E39-4437-9D3D-DA1B32D534CC}" type="datetimeFigureOut">
              <a:rPr lang="mk-MK" smtClean="0"/>
              <a:pPr/>
              <a:t>08.10.2015</a:t>
            </a:fld>
            <a:endParaRPr lang="mk-M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mk-M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0303B-A429-4010-B8B5-DDA049A7B3D1}" type="slidenum">
              <a:rPr lang="mk-MK" smtClean="0"/>
              <a:pPr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318378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</a:t>
            </a:fld>
            <a:endParaRPr lang="mk-MK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10</a:t>
            </a:fld>
            <a:endParaRPr lang="mk-MK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11</a:t>
            </a:fld>
            <a:endParaRPr lang="mk-MK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12</a:t>
            </a:fld>
            <a:endParaRPr lang="mk-MK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13</a:t>
            </a:fld>
            <a:endParaRPr lang="mk-MK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14</a:t>
            </a:fld>
            <a:endParaRPr lang="mk-MK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15</a:t>
            </a:fld>
            <a:endParaRPr lang="mk-MK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16</a:t>
            </a:fld>
            <a:endParaRPr lang="mk-MK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17</a:t>
            </a:fld>
            <a:endParaRPr lang="mk-MK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18</a:t>
            </a:fld>
            <a:endParaRPr lang="mk-MK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19</a:t>
            </a:fld>
            <a:endParaRPr lang="mk-MK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</a:t>
            </a:fld>
            <a:endParaRPr lang="mk-MK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20</a:t>
            </a:fld>
            <a:endParaRPr lang="mk-MK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21</a:t>
            </a:fld>
            <a:endParaRPr lang="mk-MK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22</a:t>
            </a:fld>
            <a:endParaRPr lang="mk-MK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23</a:t>
            </a:fld>
            <a:endParaRPr lang="mk-MK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24</a:t>
            </a:fld>
            <a:endParaRPr lang="mk-MK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25</a:t>
            </a:fld>
            <a:endParaRPr lang="mk-MK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26</a:t>
            </a:fld>
            <a:endParaRPr lang="mk-MK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27</a:t>
            </a:fld>
            <a:endParaRPr lang="mk-MK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28</a:t>
            </a:fld>
            <a:endParaRPr lang="mk-MK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29</a:t>
            </a:fld>
            <a:endParaRPr lang="mk-MK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</a:t>
            </a:fld>
            <a:endParaRPr lang="mk-MK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30</a:t>
            </a:fld>
            <a:endParaRPr lang="mk-MK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31</a:t>
            </a:fld>
            <a:endParaRPr lang="mk-MK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32</a:t>
            </a:fld>
            <a:endParaRPr lang="mk-MK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33</a:t>
            </a:fld>
            <a:endParaRPr lang="mk-MK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34</a:t>
            </a:fld>
            <a:endParaRPr lang="mk-MK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35</a:t>
            </a:fld>
            <a:endParaRPr lang="mk-MK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36</a:t>
            </a:fld>
            <a:endParaRPr lang="mk-MK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37</a:t>
            </a:fld>
            <a:endParaRPr lang="mk-MK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38</a:t>
            </a:fld>
            <a:endParaRPr lang="mk-MK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39</a:t>
            </a:fld>
            <a:endParaRPr lang="mk-MK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</a:t>
            </a:fld>
            <a:endParaRPr lang="mk-MK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40</a:t>
            </a:fld>
            <a:endParaRPr lang="mk-MK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41</a:t>
            </a:fld>
            <a:endParaRPr lang="mk-MK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42</a:t>
            </a:fld>
            <a:endParaRPr lang="mk-MK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43</a:t>
            </a:fld>
            <a:endParaRPr lang="mk-MK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44</a:t>
            </a:fld>
            <a:endParaRPr lang="mk-MK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45</a:t>
            </a:fld>
            <a:endParaRPr lang="mk-MK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46</a:t>
            </a:fld>
            <a:endParaRPr lang="mk-MK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47</a:t>
            </a:fld>
            <a:endParaRPr lang="mk-MK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48</a:t>
            </a:fld>
            <a:endParaRPr lang="mk-MK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49</a:t>
            </a:fld>
            <a:endParaRPr lang="mk-MK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</a:t>
            </a:fld>
            <a:endParaRPr lang="mk-MK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50</a:t>
            </a:fld>
            <a:endParaRPr lang="mk-MK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51</a:t>
            </a:fld>
            <a:endParaRPr lang="mk-MK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52</a:t>
            </a:fld>
            <a:endParaRPr lang="mk-MK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53</a:t>
            </a:fld>
            <a:endParaRPr lang="mk-MK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54</a:t>
            </a:fld>
            <a:endParaRPr lang="mk-MK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55</a:t>
            </a:fld>
            <a:endParaRPr lang="mk-MK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56</a:t>
            </a:fld>
            <a:endParaRPr lang="mk-MK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57</a:t>
            </a:fld>
            <a:endParaRPr lang="mk-MK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58</a:t>
            </a:fld>
            <a:endParaRPr lang="mk-MK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59</a:t>
            </a:fld>
            <a:endParaRPr lang="mk-MK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</a:t>
            </a:fld>
            <a:endParaRPr lang="mk-MK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60</a:t>
            </a:fld>
            <a:endParaRPr lang="mk-MK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61</a:t>
            </a:fld>
            <a:endParaRPr lang="mk-MK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62</a:t>
            </a:fld>
            <a:endParaRPr lang="mk-MK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63</a:t>
            </a:fld>
            <a:endParaRPr lang="mk-MK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64</a:t>
            </a:fld>
            <a:endParaRPr lang="mk-MK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65</a:t>
            </a:fld>
            <a:endParaRPr lang="mk-MK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66</a:t>
            </a:fld>
            <a:endParaRPr lang="mk-MK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67</a:t>
            </a:fld>
            <a:endParaRPr lang="mk-MK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68</a:t>
            </a:fld>
            <a:endParaRPr lang="mk-MK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69</a:t>
            </a:fld>
            <a:endParaRPr lang="mk-MK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</a:t>
            </a:fld>
            <a:endParaRPr lang="mk-MK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70</a:t>
            </a:fld>
            <a:endParaRPr lang="mk-MK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71</a:t>
            </a:fld>
            <a:endParaRPr lang="mk-MK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72</a:t>
            </a:fld>
            <a:endParaRPr lang="mk-MK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73</a:t>
            </a:fld>
            <a:endParaRPr lang="mk-MK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74</a:t>
            </a:fld>
            <a:endParaRPr lang="mk-MK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75</a:t>
            </a:fld>
            <a:endParaRPr lang="mk-MK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76</a:t>
            </a:fld>
            <a:endParaRPr lang="mk-MK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77</a:t>
            </a:fld>
            <a:endParaRPr lang="mk-MK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78</a:t>
            </a:fld>
            <a:endParaRPr lang="mk-MK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79</a:t>
            </a:fld>
            <a:endParaRPr lang="mk-MK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8</a:t>
            </a:fld>
            <a:endParaRPr lang="mk-MK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80</a:t>
            </a:fld>
            <a:endParaRPr lang="mk-MK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9</a:t>
            </a:fld>
            <a:endParaRPr lang="mk-MK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08.10.2015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08.10.2015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08.10.2015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08.10.2015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08.10.2015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08.10.2015</a:t>
            </a:fld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08.10.2015</a:t>
            </a:fld>
            <a:endParaRPr lang="mk-M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08.10.2015</a:t>
            </a:fld>
            <a:endParaRPr lang="mk-M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08.10.2015</a:t>
            </a:fld>
            <a:endParaRPr lang="mk-M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08.10.2015</a:t>
            </a:fld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mk-M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08.10.2015</a:t>
            </a:fld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45B2A-B224-4861-96E7-AC6904DA25A1}" type="datetimeFigureOut">
              <a:rPr lang="mk-MK" smtClean="0"/>
              <a:pPr/>
              <a:t>08.10.2015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mk-M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emf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gif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emf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emf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emf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planningaparttogether.nl/?page_id=150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078164"/>
            <a:ext cx="7181850" cy="71278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2000" b="1" dirty="0" smtClean="0">
                <a:solidFill>
                  <a:schemeClr val="bg1"/>
                </a:solidFill>
                <a:latin typeface="Sansation" pitchFamily="2" charset="0"/>
              </a:rPr>
              <a:t>Лекция 6. Распределенные вычислительные системы</a:t>
            </a:r>
            <a:endParaRPr lang="mk-MK" sz="20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1619240"/>
            <a:ext cx="7286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WELCOME</a:t>
            </a:r>
            <a:r>
              <a:rPr lang="en-US" sz="5400" b="1" dirty="0" smtClean="0">
                <a:latin typeface="Sansation" pitchFamily="2" charset="0"/>
              </a:rPr>
              <a:t> </a:t>
            </a:r>
            <a:r>
              <a: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TO</a:t>
            </a:r>
            <a:r>
              <a:rPr lang="en-US" sz="5400" b="1" dirty="0" smtClean="0">
                <a:latin typeface="Sansation" pitchFamily="2" charset="0"/>
              </a:rPr>
              <a:t> </a:t>
            </a:r>
            <a:r>
              <a:rPr lang="en-US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OUR</a:t>
            </a:r>
            <a:endParaRPr lang="mk-MK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2234206"/>
            <a:ext cx="7286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PRESENTATION</a:t>
            </a:r>
            <a:endParaRPr lang="mk-MK" sz="5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088" y="6324616"/>
            <a:ext cx="4693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>
                <a:solidFill>
                  <a:schemeClr val="bg1"/>
                </a:solidFill>
              </a:rPr>
              <a:t>Чесноков Сергей Евгеньевич, </a:t>
            </a:r>
            <a:r>
              <a:rPr lang="en-US" sz="1600" dirty="0" smtClean="0">
                <a:solidFill>
                  <a:schemeClr val="bg1"/>
                </a:solidFill>
              </a:rPr>
              <a:t>shesnokov@gmail.com</a:t>
            </a:r>
            <a:endParaRPr lang="ru-RU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animBg="1"/>
      <p:bldP spid="1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mk-MK" sz="1600" b="1" dirty="0" smtClean="0">
                <a:solidFill>
                  <a:schemeClr val="bg1"/>
                </a:solidFill>
              </a:rPr>
              <a:t>Терминология РВС.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10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70402" y="1448736"/>
            <a:ext cx="863507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Ресурсом</a:t>
            </a:r>
            <a:r>
              <a:rPr lang="ru-RU" sz="1600" b="1" i="1" dirty="0">
                <a:solidFill>
                  <a:srgbClr val="C00000"/>
                </a:solidFill>
              </a:rPr>
              <a:t> </a:t>
            </a:r>
            <a:r>
              <a:rPr lang="ru-RU" sz="1600" b="1" dirty="0"/>
              <a:t>называется любая программная или аппаратная сущность, представленная или используемая в распределенной сети.</a:t>
            </a:r>
          </a:p>
          <a:p>
            <a:pPr algn="just"/>
            <a:endParaRPr lang="ru-RU" sz="1600" b="1" dirty="0"/>
          </a:p>
          <a:p>
            <a:r>
              <a:rPr lang="ru-RU" sz="1600" b="1" dirty="0">
                <a:solidFill>
                  <a:srgbClr val="C00000"/>
                </a:solidFill>
              </a:rPr>
              <a:t>Узел</a:t>
            </a:r>
            <a:r>
              <a:rPr lang="ru-RU" sz="1600" b="1" dirty="0"/>
              <a:t> – любое аппаратное устройство в распределенной вычислительной системе.</a:t>
            </a:r>
          </a:p>
          <a:p>
            <a:pPr algn="just"/>
            <a:endParaRPr lang="en-US" sz="1600" b="1" dirty="0" smtClean="0">
              <a:solidFill>
                <a:srgbClr val="C00000"/>
              </a:solidFill>
            </a:endParaRPr>
          </a:p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Сервер</a:t>
            </a:r>
            <a:r>
              <a:rPr lang="ru-RU" sz="1600" b="1" dirty="0" smtClean="0"/>
              <a:t> </a:t>
            </a:r>
            <a:r>
              <a:rPr lang="ru-RU" sz="1600" b="1" dirty="0"/>
              <a:t>– это поставщик информации в </a:t>
            </a:r>
            <a:r>
              <a:rPr lang="ru-RU" sz="1600" b="1" dirty="0" smtClean="0"/>
              <a:t>РВС. </a:t>
            </a:r>
            <a:r>
              <a:rPr lang="ru-RU" sz="1600" b="1" dirty="0" smtClean="0">
                <a:solidFill>
                  <a:srgbClr val="C00000"/>
                </a:solidFill>
              </a:rPr>
              <a:t>Клиент</a:t>
            </a:r>
            <a:r>
              <a:rPr lang="ru-RU" sz="1600" b="1" dirty="0" smtClean="0"/>
              <a:t> </a:t>
            </a:r>
            <a:r>
              <a:rPr lang="ru-RU" sz="1600" b="1" dirty="0"/>
              <a:t>– это потребитель информации в </a:t>
            </a:r>
            <a:r>
              <a:rPr lang="ru-RU" sz="1600" b="1" dirty="0" smtClean="0"/>
              <a:t>РВС.</a:t>
            </a:r>
          </a:p>
          <a:p>
            <a:endParaRPr lang="ru-RU" sz="1600" b="1" dirty="0"/>
          </a:p>
          <a:p>
            <a:pPr algn="just"/>
            <a:endParaRPr lang="ru-RU" sz="1600" b="1" dirty="0" smtClean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724" y="3068952"/>
            <a:ext cx="4134586" cy="296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61412" y="3175104"/>
            <a:ext cx="4572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Пир</a:t>
            </a:r>
            <a:r>
              <a:rPr lang="ru-RU" sz="1600" b="1" dirty="0"/>
              <a:t> – это узел, совмещающий в себе как клиентскую, так и серверную часть (т.е. и поставщик, и потребитель информации одновременно).</a:t>
            </a:r>
            <a:endParaRPr lang="en-US" sz="1600" b="1" dirty="0"/>
          </a:p>
          <a:p>
            <a:pPr algn="just"/>
            <a:endParaRPr lang="en-US" sz="1600" b="1" dirty="0"/>
          </a:p>
          <a:p>
            <a:pPr algn="just"/>
            <a:r>
              <a:rPr lang="ru-RU" sz="1600" b="1" dirty="0">
                <a:solidFill>
                  <a:srgbClr val="C00000"/>
                </a:solidFill>
              </a:rPr>
              <a:t>Сервис </a:t>
            </a:r>
            <a:r>
              <a:rPr lang="ru-RU" sz="1600" b="1" dirty="0"/>
              <a:t>– это сетевая сущность, предоставляющая определенные функциональные возможности. В рамках одного узла могут предоставляться несколько различных сервисов.</a:t>
            </a:r>
          </a:p>
        </p:txBody>
      </p:sp>
    </p:spTree>
    <p:extLst>
      <p:ext uri="{BB962C8B-B14F-4D97-AF65-F5344CB8AC3E}">
        <p14:creationId xmlns:p14="http://schemas.microsoft.com/office/powerpoint/2010/main" val="428240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11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28696" y="2974298"/>
            <a:ext cx="86411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/>
              <a:t>СВЯЗИ МЕЖДУ КОМПОНЕНТАМИ РВС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655115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Связи между компонентами РВС</a:t>
            </a:r>
            <a:r>
              <a:rPr lang="mk-MK" sz="1600" b="1" dirty="0" smtClean="0">
                <a:solidFill>
                  <a:schemeClr val="bg1"/>
                </a:solidFill>
              </a:rPr>
              <a:t>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12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228576" y="1329762"/>
            <a:ext cx="86868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ru-RU" sz="1600" b="1" dirty="0" smtClean="0"/>
              <a:t>Компоненты РВС </a:t>
            </a:r>
            <a:r>
              <a:rPr lang="ru-RU" sz="1600" b="1" dirty="0" smtClean="0">
                <a:solidFill>
                  <a:srgbClr val="C00000"/>
                </a:solidFill>
              </a:rPr>
              <a:t>распределены</a:t>
            </a:r>
            <a:r>
              <a:rPr lang="ru-RU" sz="1600" b="1" dirty="0" smtClean="0"/>
              <a:t>, т.е. удалены друг от друга. Функционирование подобных систем невозможно без эффективной </a:t>
            </a:r>
            <a:r>
              <a:rPr lang="ru-RU" sz="1600" b="1" dirty="0" smtClean="0">
                <a:solidFill>
                  <a:srgbClr val="C00000"/>
                </a:solidFill>
              </a:rPr>
              <a:t>связи между ее компонентами</a:t>
            </a:r>
            <a:r>
              <a:rPr lang="ru-RU" sz="1600" b="1" dirty="0" smtClean="0"/>
              <a:t>.</a:t>
            </a:r>
          </a:p>
          <a:p>
            <a:pPr algn="just">
              <a:buFont typeface="Wingdings" pitchFamily="2" charset="2"/>
              <a:buNone/>
            </a:pPr>
            <a:endParaRPr lang="ru-RU" sz="1600" b="1" dirty="0" smtClean="0"/>
          </a:p>
          <a:p>
            <a:pPr algn="just">
              <a:buFont typeface="Wingdings" pitchFamily="2" charset="2"/>
              <a:buNone/>
            </a:pPr>
            <a:endParaRPr lang="ru-RU" sz="1600" b="1" dirty="0"/>
          </a:p>
          <a:p>
            <a:pPr algn="just">
              <a:buFont typeface="Wingdings" pitchFamily="2" charset="2"/>
              <a:buNone/>
            </a:pPr>
            <a:endParaRPr lang="ru-RU" sz="1600" b="1" dirty="0" smtClean="0"/>
          </a:p>
          <a:p>
            <a:pPr algn="just">
              <a:buFont typeface="Wingdings" pitchFamily="2" charset="2"/>
              <a:buNone/>
            </a:pPr>
            <a:endParaRPr lang="ru-RU" sz="1600" b="1" dirty="0"/>
          </a:p>
          <a:p>
            <a:pPr algn="just">
              <a:buFont typeface="Wingdings" pitchFamily="2" charset="2"/>
              <a:buNone/>
            </a:pPr>
            <a:endParaRPr lang="ru-RU" sz="1600" b="1" dirty="0"/>
          </a:p>
          <a:p>
            <a:pPr algn="just">
              <a:buFont typeface="Wingdings" pitchFamily="2" charset="2"/>
              <a:buNone/>
            </a:pPr>
            <a:endParaRPr lang="ru-RU" sz="1600" b="1" dirty="0" smtClean="0"/>
          </a:p>
          <a:p>
            <a:pPr algn="just">
              <a:buFont typeface="Wingdings" pitchFamily="2" charset="2"/>
              <a:buNone/>
            </a:pPr>
            <a:endParaRPr lang="ru-RU" sz="1600" b="1" dirty="0"/>
          </a:p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Протокол</a:t>
            </a:r>
            <a:r>
              <a:rPr lang="ru-RU" sz="1600" b="1" dirty="0" smtClean="0"/>
              <a:t> -  </a:t>
            </a:r>
            <a:r>
              <a:rPr lang="ru-RU" sz="1600" b="1" dirty="0"/>
              <a:t>это набор правил и соглашений, описывающих </a:t>
            </a:r>
            <a:r>
              <a:rPr lang="ru-RU" sz="1600" b="1" dirty="0">
                <a:solidFill>
                  <a:srgbClr val="C00000"/>
                </a:solidFill>
              </a:rPr>
              <a:t>процедуру </a:t>
            </a:r>
            <a:r>
              <a:rPr lang="ru-RU" sz="1600" b="1" dirty="0" smtClean="0">
                <a:solidFill>
                  <a:srgbClr val="C00000"/>
                </a:solidFill>
              </a:rPr>
              <a:t>взаимодействия </a:t>
            </a:r>
            <a:r>
              <a:rPr lang="ru-RU" sz="1600" b="1" dirty="0"/>
              <a:t>между компонентами системы (в том числе и вычислительной). </a:t>
            </a:r>
            <a:endParaRPr lang="ru-RU" sz="1600" b="1" dirty="0" smtClean="0"/>
          </a:p>
          <a:p>
            <a:endParaRPr lang="ru-RU" sz="1600" dirty="0"/>
          </a:p>
          <a:p>
            <a:pPr algn="just"/>
            <a:r>
              <a:rPr lang="ru-RU" sz="1600" b="1" dirty="0" smtClean="0"/>
              <a:t>Если </a:t>
            </a:r>
            <a:r>
              <a:rPr lang="ru-RU" sz="1600" b="1" dirty="0"/>
              <a:t>система поддерживает принятый протокол, она, с большой долей вероятности, окажется способна взаимодействовать с другой системой, которая так же поддерживает данный протокол. </a:t>
            </a:r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В </a:t>
            </a:r>
            <a:r>
              <a:rPr lang="ru-RU" sz="1600" b="1" dirty="0"/>
              <a:t>области вычислительных коммуникаций уже длительное время существует общепринятая система протоколов - </a:t>
            </a:r>
            <a:r>
              <a:rPr lang="ru-RU" sz="1600" b="1" dirty="0">
                <a:solidFill>
                  <a:srgbClr val="C00000"/>
                </a:solidFill>
              </a:rPr>
              <a:t>модель </a:t>
            </a:r>
            <a:r>
              <a:rPr lang="ru-RU" sz="1600" b="1" dirty="0" smtClean="0">
                <a:solidFill>
                  <a:srgbClr val="C00000"/>
                </a:solidFill>
              </a:rPr>
              <a:t>OSI </a:t>
            </a:r>
            <a:r>
              <a:rPr lang="ru-RU" sz="1600" b="1" dirty="0" smtClean="0"/>
              <a:t>(семиуровневая модель организации).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196" y="1838082"/>
            <a:ext cx="2922128" cy="1722591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51424" y="1951672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ru-RU" sz="1600" b="1" dirty="0"/>
              <a:t>Задачи организации обмена между распределенными компонентами давно и успешно решаются в </a:t>
            </a:r>
            <a:r>
              <a:rPr lang="ru-RU" sz="1600" b="1" dirty="0">
                <a:solidFill>
                  <a:srgbClr val="C00000"/>
                </a:solidFill>
              </a:rPr>
              <a:t>вычислительных сетях</a:t>
            </a:r>
            <a:r>
              <a:rPr lang="ru-RU" sz="1600" b="1" dirty="0"/>
              <a:t>. Это взаимодействие базируется на </a:t>
            </a:r>
            <a:r>
              <a:rPr lang="ru-RU" sz="1600" b="1" dirty="0">
                <a:solidFill>
                  <a:srgbClr val="C00000"/>
                </a:solidFill>
              </a:rPr>
              <a:t>протоколах</a:t>
            </a:r>
            <a:r>
              <a:rPr lang="ru-RU" sz="1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6623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Связи между компонентами РВС</a:t>
            </a:r>
            <a:r>
              <a:rPr lang="mk-MK" sz="1600" b="1" dirty="0" smtClean="0">
                <a:solidFill>
                  <a:schemeClr val="bg1"/>
                </a:solidFill>
              </a:rPr>
              <a:t>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13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228576" y="1329762"/>
            <a:ext cx="8686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 Модель </a:t>
            </a:r>
            <a:r>
              <a:rPr lang="en-US" sz="1600" b="1" dirty="0" smtClean="0"/>
              <a:t>OSI</a:t>
            </a:r>
            <a:r>
              <a:rPr lang="ru-RU" sz="1600" b="1" dirty="0" smtClean="0"/>
              <a:t> </a:t>
            </a:r>
            <a:r>
              <a:rPr lang="ru-RU" sz="1600" b="1" dirty="0"/>
              <a:t>представляет собой стек протоколов разного уровня, которые позволяют описать практически все аспекты взаимодействия компонентов </a:t>
            </a:r>
            <a:r>
              <a:rPr lang="ru-RU" sz="1600" b="1" dirty="0" smtClean="0"/>
              <a:t>ВС</a:t>
            </a:r>
            <a:r>
              <a:rPr lang="en-US" sz="1600" b="1" dirty="0"/>
              <a:t>.</a:t>
            </a:r>
            <a:r>
              <a:rPr lang="ru-RU" sz="1600" b="1" dirty="0" smtClean="0"/>
              <a:t>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040" y="1946642"/>
            <a:ext cx="6064368" cy="4224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557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en-US" sz="1600" b="1" dirty="0" smtClean="0">
                <a:solidFill>
                  <a:schemeClr val="bg1"/>
                </a:solidFill>
              </a:rPr>
              <a:t>...</a:t>
            </a:r>
            <a:r>
              <a:rPr lang="mk-MK" sz="1600" b="1" dirty="0" smtClean="0">
                <a:solidFill>
                  <a:schemeClr val="bg1"/>
                </a:solidFill>
              </a:rPr>
              <a:t>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14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228576" y="1329762"/>
            <a:ext cx="868684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Задание 2.</a:t>
            </a:r>
            <a:endParaRPr lang="en-US" sz="1600" b="1" dirty="0" smtClean="0">
              <a:solidFill>
                <a:srgbClr val="C00000"/>
              </a:solidFill>
            </a:endParaRP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Дайте определение стеку протоколов </a:t>
            </a:r>
            <a:r>
              <a:rPr lang="en-US" sz="1600" b="1" dirty="0" smtClean="0"/>
              <a:t>TCP/IP</a:t>
            </a:r>
            <a:r>
              <a:rPr lang="ru-RU" sz="1600" b="1" dirty="0" smtClean="0"/>
              <a:t>.  К каким уровням модели </a:t>
            </a:r>
            <a:r>
              <a:rPr lang="en-US" sz="1600" b="1" dirty="0" smtClean="0"/>
              <a:t>OSI </a:t>
            </a:r>
            <a:r>
              <a:rPr lang="ru-RU" sz="1600" b="1" dirty="0" smtClean="0"/>
              <a:t>их относят</a:t>
            </a:r>
            <a:r>
              <a:rPr lang="en-US" sz="1600" b="1" dirty="0" smtClean="0"/>
              <a:t>?</a:t>
            </a:r>
            <a:endParaRPr lang="ru-RU" sz="1600" b="1" dirty="0" smtClean="0"/>
          </a:p>
          <a:p>
            <a:pPr algn="just"/>
            <a:endParaRPr lang="ru-RU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398574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Обмен сообщениями между компонентами РВС</a:t>
            </a:r>
            <a:r>
              <a:rPr lang="mk-MK" sz="1600" b="1" dirty="0" smtClean="0">
                <a:solidFill>
                  <a:schemeClr val="bg1"/>
                </a:solidFill>
              </a:rPr>
              <a:t>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15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228576" y="1329762"/>
            <a:ext cx="868684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Существует два метода передачи сообщений от одной удаленной системы к другой – </a:t>
            </a:r>
            <a:r>
              <a:rPr lang="ru-RU" sz="1600" b="1" i="1" dirty="0" smtClean="0">
                <a:solidFill>
                  <a:srgbClr val="C00000"/>
                </a:solidFill>
              </a:rPr>
              <a:t>непосредственный обмен сообщениями </a:t>
            </a:r>
            <a:r>
              <a:rPr lang="ru-RU" sz="1600" b="1" dirty="0" smtClean="0"/>
              <a:t>и</a:t>
            </a:r>
            <a:r>
              <a:rPr lang="ru-RU" sz="1600" b="1" i="1" dirty="0" smtClean="0">
                <a:solidFill>
                  <a:srgbClr val="C00000"/>
                </a:solidFill>
              </a:rPr>
              <a:t> использование очередей сообщений</a:t>
            </a:r>
            <a:r>
              <a:rPr lang="en-US" sz="1600" b="1" dirty="0" smtClean="0"/>
              <a:t>.</a:t>
            </a:r>
            <a:r>
              <a:rPr lang="ru-RU" sz="1600" b="1" dirty="0" smtClean="0"/>
              <a:t> 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Реализация непосредственного обмена основана на использовании </a:t>
            </a:r>
            <a:r>
              <a:rPr lang="ru-RU" sz="1600" b="1" dirty="0" smtClean="0">
                <a:solidFill>
                  <a:srgbClr val="C00000"/>
                </a:solidFill>
              </a:rPr>
              <a:t>транспортного уровня сети </a:t>
            </a:r>
            <a:r>
              <a:rPr lang="ru-RU" sz="1600" b="1" dirty="0" smtClean="0"/>
              <a:t>через интерфейс </a:t>
            </a:r>
            <a:r>
              <a:rPr lang="ru-RU" sz="1600" b="1" dirty="0" smtClean="0">
                <a:solidFill>
                  <a:srgbClr val="C00000"/>
                </a:solidFill>
              </a:rPr>
              <a:t>сокетов</a:t>
            </a:r>
            <a:r>
              <a:rPr lang="ru-RU" sz="1600" b="1" dirty="0" smtClean="0"/>
              <a:t>, минуя какое-либо промежуточное программное обеспечение.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>
                <a:solidFill>
                  <a:srgbClr val="C00000"/>
                </a:solidFill>
              </a:rPr>
              <a:t>Сокет</a:t>
            </a:r>
            <a:r>
              <a:rPr lang="ru-RU" sz="1600" b="1" dirty="0"/>
              <a:t> — абстрактный объект, представляющий конечную точку соединения. При использовании стека протоколов TCP/IP сокет задается комбинацией IP-адреса машины и номера порта, например </a:t>
            </a:r>
            <a:r>
              <a:rPr lang="en-US" sz="1600" b="1" dirty="0" smtClean="0"/>
              <a:t>230</a:t>
            </a:r>
            <a:r>
              <a:rPr lang="ru-RU" sz="1600" b="1" dirty="0" smtClean="0"/>
              <a:t>.1</a:t>
            </a:r>
            <a:r>
              <a:rPr lang="en-US" sz="1600" b="1" dirty="0" smtClean="0"/>
              <a:t>7</a:t>
            </a:r>
            <a:r>
              <a:rPr lang="ru-RU" sz="1600" b="1" dirty="0" smtClean="0"/>
              <a:t>.</a:t>
            </a:r>
            <a:r>
              <a:rPr lang="en-US" sz="1600" b="1" dirty="0" smtClean="0"/>
              <a:t>56</a:t>
            </a:r>
            <a:r>
              <a:rPr lang="ru-RU" sz="1600" b="1" dirty="0" smtClean="0"/>
              <a:t>.</a:t>
            </a:r>
            <a:r>
              <a:rPr lang="en-US" sz="1600" b="1" dirty="0" smtClean="0"/>
              <a:t>89</a:t>
            </a:r>
            <a:r>
              <a:rPr lang="ru-RU" sz="1600" b="1" dirty="0" smtClean="0"/>
              <a:t>:80</a:t>
            </a:r>
            <a:r>
              <a:rPr lang="ru-RU" sz="1600" b="1" dirty="0"/>
              <a:t>. </a:t>
            </a:r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Недостатки:</a:t>
            </a:r>
          </a:p>
          <a:p>
            <a:pPr marL="285750" indent="-285750" algn="just">
              <a:buFontTx/>
              <a:buChar char="-"/>
            </a:pPr>
            <a:r>
              <a:rPr lang="ru-RU" sz="1600" b="1" dirty="0" smtClean="0"/>
              <a:t>Реализация всех функций ложится на разработчиков.</a:t>
            </a:r>
          </a:p>
          <a:p>
            <a:pPr marL="285750" indent="-285750" algn="just">
              <a:buFontTx/>
              <a:buChar char="-"/>
            </a:pPr>
            <a:r>
              <a:rPr lang="ru-RU" sz="1600" b="1" dirty="0" smtClean="0"/>
              <a:t>Сложность в создании расширяемой и надежной системы.</a:t>
            </a:r>
          </a:p>
          <a:p>
            <a:pPr algn="just"/>
            <a:endParaRPr lang="ru-RU" sz="1600" b="1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180" y="3609024"/>
            <a:ext cx="2993244" cy="2245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20" y="4611947"/>
            <a:ext cx="4140552" cy="1552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534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Обмен сообщениями между компонентами РВС</a:t>
            </a:r>
            <a:r>
              <a:rPr lang="mk-MK" sz="1600" b="1" dirty="0" smtClean="0">
                <a:solidFill>
                  <a:schemeClr val="bg1"/>
                </a:solidFill>
              </a:rPr>
              <a:t>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16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228576" y="1329762"/>
            <a:ext cx="868684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Существует несколько разработок в области </a:t>
            </a:r>
            <a:r>
              <a:rPr lang="ru-RU" sz="1600" b="1" dirty="0">
                <a:solidFill>
                  <a:srgbClr val="C00000"/>
                </a:solidFill>
              </a:rPr>
              <a:t>промежуточного программного обеспечения</a:t>
            </a:r>
            <a:r>
              <a:rPr lang="ru-RU" sz="1600" b="1" dirty="0"/>
              <a:t>, реализующие высокоуровневые сервисы для обмена сообщениями между программными компонентами. </a:t>
            </a:r>
            <a:r>
              <a:rPr lang="en-US" sz="1600" b="1" dirty="0" smtClean="0"/>
              <a:t> </a:t>
            </a:r>
            <a:r>
              <a:rPr lang="ru-RU" sz="1600" b="1" dirty="0" smtClean="0"/>
              <a:t>Например, </a:t>
            </a:r>
            <a:r>
              <a:rPr lang="ru-RU" sz="1600" b="1" dirty="0"/>
              <a:t>Microsoft Message Queuing, IBM MQSeries и Sun Java System Message Queue. </a:t>
            </a:r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ППО сервисов реализуют базовые операции по </a:t>
            </a:r>
            <a:r>
              <a:rPr lang="ru-RU" sz="1600" b="1" dirty="0"/>
              <a:t>использованию очередей: </a:t>
            </a:r>
            <a:endParaRPr lang="ru-RU" sz="1600" b="1" dirty="0" smtClean="0"/>
          </a:p>
          <a:p>
            <a:r>
              <a:rPr lang="ru-RU" sz="1600" dirty="0"/>
              <a:t>– </a:t>
            </a:r>
            <a:r>
              <a:rPr lang="ru-RU" sz="1600" b="1" dirty="0"/>
              <a:t>добавить сообщение в очередь; </a:t>
            </a:r>
          </a:p>
          <a:p>
            <a:r>
              <a:rPr lang="ru-RU" sz="1600" b="1" dirty="0"/>
              <a:t>– взять первое сообщение из очереди, процесс блокируется до появления в очереди хотя бы одного сообщения; </a:t>
            </a:r>
          </a:p>
          <a:p>
            <a:r>
              <a:rPr lang="ru-RU" sz="1600" b="1" dirty="0"/>
              <a:t>– проверить очередь на наличие сообщений; </a:t>
            </a:r>
          </a:p>
          <a:p>
            <a:r>
              <a:rPr lang="ru-RU" sz="1600" b="1" dirty="0"/>
              <a:t>– установить обработчик, вызываемый при появлении сообщений в очереди. </a:t>
            </a:r>
            <a:endParaRPr lang="ru-RU" sz="1600" b="1" dirty="0" smtClean="0"/>
          </a:p>
          <a:p>
            <a:endParaRPr lang="ru-RU" sz="1600" b="1" dirty="0"/>
          </a:p>
          <a:p>
            <a:r>
              <a:rPr lang="ru-RU" sz="1600" b="1" dirty="0" smtClean="0">
                <a:solidFill>
                  <a:srgbClr val="C00000"/>
                </a:solidFill>
              </a:rPr>
              <a:t>Менеджер очереди сообщений </a:t>
            </a:r>
            <a:r>
              <a:rPr lang="ru-RU" sz="1600" b="1" dirty="0" smtClean="0"/>
              <a:t>может не участвовать в обмене. </a:t>
            </a:r>
            <a:r>
              <a:rPr lang="ru-RU" sz="1600" b="1" dirty="0" smtClean="0">
                <a:solidFill>
                  <a:srgbClr val="C00000"/>
                </a:solidFill>
              </a:rPr>
              <a:t>Маршрутизация сообщений</a:t>
            </a:r>
            <a:r>
              <a:rPr lang="ru-RU" sz="1600" b="1" dirty="0" smtClean="0"/>
              <a:t>.</a:t>
            </a:r>
            <a:endParaRPr lang="ru-RU" sz="1600" b="1" dirty="0"/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Недостатки:</a:t>
            </a:r>
          </a:p>
          <a:p>
            <a:pPr marL="285750" indent="-285750" algn="just">
              <a:buFontTx/>
              <a:buChar char="-"/>
            </a:pPr>
            <a:r>
              <a:rPr lang="ru-RU" sz="1600" b="1" dirty="0" smtClean="0"/>
              <a:t>Сложность реализации синхронного обмена</a:t>
            </a:r>
            <a:r>
              <a:rPr lang="ru-RU" sz="1600" b="1" dirty="0" smtClean="0"/>
              <a:t>.</a:t>
            </a:r>
            <a:endParaRPr lang="ru-RU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45364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Обмен сообщениями между компонентами РВС</a:t>
            </a:r>
            <a:r>
              <a:rPr lang="mk-MK" sz="1600" b="1" dirty="0" smtClean="0">
                <a:solidFill>
                  <a:schemeClr val="bg1"/>
                </a:solidFill>
              </a:rPr>
              <a:t>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17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213" y="1314177"/>
            <a:ext cx="6532460" cy="4905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591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Обмен сообщениями между компонентами РВС</a:t>
            </a:r>
            <a:r>
              <a:rPr lang="mk-MK" sz="1600" b="1" dirty="0" smtClean="0">
                <a:solidFill>
                  <a:schemeClr val="bg1"/>
                </a:solidFill>
              </a:rPr>
              <a:t>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17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51424" y="1268712"/>
            <a:ext cx="855114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Сервисы обработки сообщений (</a:t>
            </a:r>
            <a:r>
              <a:rPr lang="ru-RU" sz="1600" b="1" i="1" dirty="0">
                <a:solidFill>
                  <a:srgbClr val="C00000"/>
                </a:solidFill>
              </a:rPr>
              <a:t>MOM — </a:t>
            </a:r>
            <a:r>
              <a:rPr lang="ru-RU" sz="1600" b="1" i="1" dirty="0" err="1">
                <a:solidFill>
                  <a:srgbClr val="C00000"/>
                </a:solidFill>
              </a:rPr>
              <a:t>message-oriented</a:t>
            </a:r>
            <a:r>
              <a:rPr lang="ru-RU" sz="1600" b="1" i="1" dirty="0">
                <a:solidFill>
                  <a:srgbClr val="C00000"/>
                </a:solidFill>
              </a:rPr>
              <a:t> </a:t>
            </a:r>
            <a:r>
              <a:rPr lang="ru-RU" sz="1600" b="1" i="1" dirty="0" err="1">
                <a:solidFill>
                  <a:srgbClr val="C00000"/>
                </a:solidFill>
              </a:rPr>
              <a:t>middleware</a:t>
            </a:r>
            <a:r>
              <a:rPr lang="ru-RU" sz="1600" b="1" dirty="0">
                <a:solidFill>
                  <a:srgbClr val="C00000"/>
                </a:solidFill>
              </a:rPr>
              <a:t>)</a:t>
            </a:r>
            <a:r>
              <a:rPr lang="ru-RU" sz="1600" b="1" dirty="0"/>
              <a:t> </a:t>
            </a:r>
            <a:r>
              <a:rPr lang="ru-RU" sz="1600" b="1" dirty="0" smtClean="0"/>
              <a:t>—</a:t>
            </a:r>
            <a:r>
              <a:rPr lang="en-US" sz="1600" b="1" dirty="0" smtClean="0"/>
              <a:t> </a:t>
            </a:r>
            <a:r>
              <a:rPr lang="ru-RU" sz="1600" b="1" dirty="0" smtClean="0"/>
              <a:t>это </a:t>
            </a:r>
            <a:r>
              <a:rPr lang="ru-RU" sz="1600" b="1" dirty="0"/>
              <a:t>системы, как правило асинхронные, в которых взаимодействие между клиентом и сервером основано на обмене сообщениями. </a:t>
            </a:r>
            <a:endParaRPr lang="en-US" sz="1600" b="1" dirty="0" smtClean="0"/>
          </a:p>
          <a:p>
            <a:pPr algn="just"/>
            <a:endParaRPr lang="en-US" sz="1600" b="1" i="1" dirty="0"/>
          </a:p>
          <a:p>
            <a:pPr algn="just"/>
            <a:r>
              <a:rPr lang="ru-RU" sz="1600" b="1" i="1" dirty="0" smtClean="0">
                <a:solidFill>
                  <a:srgbClr val="C00000"/>
                </a:solidFill>
              </a:rPr>
              <a:t>Сообщения</a:t>
            </a:r>
            <a:r>
              <a:rPr lang="ru-RU" sz="1600" b="1" dirty="0" smtClean="0">
                <a:solidFill>
                  <a:srgbClr val="C00000"/>
                </a:solidFill>
              </a:rPr>
              <a:t> </a:t>
            </a:r>
            <a:r>
              <a:rPr lang="ru-RU" sz="1600" b="1" dirty="0"/>
              <a:t>— это текстовые блоки, состоящие из управляющих команд и передаваемых данных. Для передачи сообщений используются байт-ориентированные протоколы, такие как </a:t>
            </a:r>
            <a:r>
              <a:rPr lang="en-US" sz="1600" b="1" dirty="0" smtClean="0"/>
              <a:t>HTTP</a:t>
            </a:r>
            <a:r>
              <a:rPr lang="ru-RU" sz="1600" b="1" dirty="0" smtClean="0"/>
              <a:t>, </a:t>
            </a:r>
            <a:r>
              <a:rPr lang="ru-RU" sz="1600" b="1" dirty="0"/>
              <a:t>POP/SMTP и т.п</a:t>
            </a:r>
            <a:r>
              <a:rPr lang="ru-RU" sz="1600" b="1" dirty="0" smtClean="0"/>
              <a:t>.</a:t>
            </a:r>
            <a:endParaRPr lang="en-US" sz="1600" b="1" dirty="0" smtClean="0"/>
          </a:p>
          <a:p>
            <a:pPr algn="just"/>
            <a:endParaRPr lang="en-US" sz="1600" b="1" dirty="0" smtClean="0">
              <a:solidFill>
                <a:srgbClr val="C00000"/>
              </a:solidFill>
            </a:endParaRPr>
          </a:p>
          <a:p>
            <a:pPr algn="just"/>
            <a:r>
              <a:rPr lang="ru-RU" sz="1600" b="1" dirty="0" smtClean="0"/>
              <a:t>Обмен сообщения через данные сервисы основан на двух процедурах</a:t>
            </a:r>
            <a:r>
              <a:rPr lang="ru-RU" sz="1600" b="1" dirty="0" smtClean="0"/>
              <a:t>:</a:t>
            </a:r>
            <a:endParaRPr lang="ru-RU" sz="1600" b="1" dirty="0" smtClean="0"/>
          </a:p>
          <a:p>
            <a:pPr algn="just"/>
            <a:endParaRPr lang="ru-RU" sz="1600" b="1" dirty="0" smtClean="0"/>
          </a:p>
          <a:p>
            <a:pPr marL="285750" indent="-285750" algn="just">
              <a:buFontTx/>
              <a:buChar char="-"/>
            </a:pPr>
            <a:r>
              <a:rPr lang="ru-RU" sz="1600" b="1" dirty="0" smtClean="0">
                <a:solidFill>
                  <a:srgbClr val="C00000"/>
                </a:solidFill>
              </a:rPr>
              <a:t>Опрос </a:t>
            </a:r>
            <a:r>
              <a:rPr lang="ru-RU" sz="1600" b="1" dirty="0">
                <a:solidFill>
                  <a:srgbClr val="C00000"/>
                </a:solidFill>
              </a:rPr>
              <a:t>(модель на основе запросов — </a:t>
            </a:r>
            <a:r>
              <a:rPr lang="ru-RU" sz="1600" b="1" dirty="0" err="1">
                <a:solidFill>
                  <a:srgbClr val="C00000"/>
                </a:solidFill>
              </a:rPr>
              <a:t>polling</a:t>
            </a:r>
            <a:r>
              <a:rPr lang="ru-RU" sz="1600" b="1" dirty="0">
                <a:solidFill>
                  <a:srgbClr val="C00000"/>
                </a:solidFill>
              </a:rPr>
              <a:t>): </a:t>
            </a:r>
            <a:r>
              <a:rPr lang="ru-RU" sz="1600" b="1" dirty="0" smtClean="0"/>
              <a:t>проверка новых </a:t>
            </a:r>
            <a:r>
              <a:rPr lang="ru-RU" sz="1600" b="1" dirty="0"/>
              <a:t>сообщений </a:t>
            </a:r>
            <a:r>
              <a:rPr lang="ru-RU" sz="1600" b="1" dirty="0" smtClean="0"/>
              <a:t>в очереди по таймеру. При пустой очереди опрос с переходом  в </a:t>
            </a:r>
            <a:r>
              <a:rPr lang="ru-RU" sz="1600" b="1" dirty="0"/>
              <a:t>состояние сна</a:t>
            </a:r>
            <a:r>
              <a:rPr lang="ru-RU" sz="1600" b="1" dirty="0" smtClean="0"/>
              <a:t>.</a:t>
            </a:r>
          </a:p>
          <a:p>
            <a:pPr marL="285750" indent="-285750" algn="just">
              <a:buFontTx/>
              <a:buChar char="-"/>
            </a:pPr>
            <a:endParaRPr lang="ru-RU" sz="1600" b="1" dirty="0"/>
          </a:p>
          <a:p>
            <a:pPr marL="285750" indent="-285750" algn="just">
              <a:buFontTx/>
              <a:buChar char="-"/>
            </a:pPr>
            <a:r>
              <a:rPr lang="ru-RU" sz="1600" b="1" dirty="0" smtClean="0">
                <a:solidFill>
                  <a:srgbClr val="C00000"/>
                </a:solidFill>
              </a:rPr>
              <a:t>Переключение </a:t>
            </a:r>
            <a:r>
              <a:rPr lang="ru-RU" sz="1600" b="1" dirty="0">
                <a:solidFill>
                  <a:srgbClr val="C00000"/>
                </a:solidFill>
              </a:rPr>
              <a:t>(модель на основе принудительной отправки данных — </a:t>
            </a:r>
            <a:r>
              <a:rPr lang="ru-RU" sz="1600" b="1" dirty="0" err="1">
                <a:solidFill>
                  <a:srgbClr val="C00000"/>
                </a:solidFill>
              </a:rPr>
              <a:t>pushing</a:t>
            </a:r>
            <a:r>
              <a:rPr lang="ru-RU" sz="1600" b="1" dirty="0">
                <a:solidFill>
                  <a:srgbClr val="C00000"/>
                </a:solidFill>
              </a:rPr>
              <a:t>): </a:t>
            </a:r>
            <a:r>
              <a:rPr lang="ru-RU" sz="1600" b="1" dirty="0" smtClean="0"/>
              <a:t>подписка на событие (для события создается </a:t>
            </a:r>
            <a:r>
              <a:rPr lang="ru-RU" sz="1600" b="1" dirty="0" smtClean="0">
                <a:solidFill>
                  <a:srgbClr val="C00000"/>
                </a:solidFill>
              </a:rPr>
              <a:t>триггер)</a:t>
            </a:r>
            <a:r>
              <a:rPr lang="ru-RU" sz="1600" b="1" dirty="0"/>
              <a:t> </a:t>
            </a:r>
            <a:r>
              <a:rPr lang="ru-RU" sz="1600" b="1" dirty="0" smtClean="0"/>
              <a:t>передачи </a:t>
            </a:r>
            <a:r>
              <a:rPr lang="ru-RU" sz="1600" b="1" dirty="0"/>
              <a:t>сообщения в очередь</a:t>
            </a:r>
            <a:r>
              <a:rPr lang="ru-RU" sz="1600" b="1" dirty="0" smtClean="0"/>
              <a:t>.</a:t>
            </a:r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197130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Обмен сообщениями между компонентами РВС</a:t>
            </a:r>
            <a:r>
              <a:rPr lang="mk-MK" sz="1600" b="1" dirty="0" smtClean="0">
                <a:solidFill>
                  <a:schemeClr val="bg1"/>
                </a:solidFill>
              </a:rPr>
              <a:t>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19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51424" y="1268712"/>
            <a:ext cx="855114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Сервисы MOM хорошо зарекомендовали себя в сильно распределенных приложениях, используемых в гетерогенной сети с медленными и ненадежными соединениями. Это, во-многом, достигается благодаря поддержке уровней «качества обслуживания»: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C00000"/>
                </a:solidFill>
              </a:rPr>
              <a:t>надежная доставка сообщений (</a:t>
            </a:r>
            <a:r>
              <a:rPr lang="ru-RU" sz="1600" b="1" dirty="0" err="1">
                <a:solidFill>
                  <a:srgbClr val="C00000"/>
                </a:solidFill>
              </a:rPr>
              <a:t>reliable</a:t>
            </a:r>
            <a:r>
              <a:rPr lang="ru-RU" sz="1600" b="1" dirty="0">
                <a:solidFill>
                  <a:srgbClr val="C00000"/>
                </a:solidFill>
              </a:rPr>
              <a:t> </a:t>
            </a:r>
            <a:r>
              <a:rPr lang="ru-RU" sz="1600" b="1" dirty="0" err="1">
                <a:solidFill>
                  <a:srgbClr val="C00000"/>
                </a:solidFill>
              </a:rPr>
              <a:t>message</a:t>
            </a:r>
            <a:r>
              <a:rPr lang="ru-RU" sz="1600" b="1" dirty="0">
                <a:solidFill>
                  <a:srgbClr val="C00000"/>
                </a:solidFill>
              </a:rPr>
              <a:t> </a:t>
            </a:r>
            <a:r>
              <a:rPr lang="ru-RU" sz="1600" b="1" dirty="0" err="1">
                <a:solidFill>
                  <a:srgbClr val="C00000"/>
                </a:solidFill>
              </a:rPr>
              <a:t>delivery</a:t>
            </a:r>
            <a:r>
              <a:rPr lang="ru-RU" sz="1600" b="1" dirty="0">
                <a:solidFill>
                  <a:srgbClr val="C00000"/>
                </a:solidFill>
              </a:rPr>
              <a:t>)</a:t>
            </a:r>
            <a:r>
              <a:rPr lang="ru-RU" sz="1600" b="1" dirty="0"/>
              <a:t> — система MOM гарантирует, что в процессе обмена ни одно сообщение не будет утеряно;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C00000"/>
                </a:solidFill>
              </a:rPr>
              <a:t>гарантированная доставка сообщений (</a:t>
            </a:r>
            <a:r>
              <a:rPr lang="ru-RU" sz="1600" b="1" dirty="0" err="1">
                <a:solidFill>
                  <a:srgbClr val="C00000"/>
                </a:solidFill>
              </a:rPr>
              <a:t>guaranteed</a:t>
            </a:r>
            <a:r>
              <a:rPr lang="ru-RU" sz="1600" b="1" dirty="0">
                <a:solidFill>
                  <a:srgbClr val="C00000"/>
                </a:solidFill>
              </a:rPr>
              <a:t> </a:t>
            </a:r>
            <a:r>
              <a:rPr lang="ru-RU" sz="1600" b="1" dirty="0" err="1">
                <a:solidFill>
                  <a:srgbClr val="C00000"/>
                </a:solidFill>
              </a:rPr>
              <a:t>message</a:t>
            </a:r>
            <a:r>
              <a:rPr lang="ru-RU" sz="1600" b="1" dirty="0">
                <a:solidFill>
                  <a:srgbClr val="C00000"/>
                </a:solidFill>
              </a:rPr>
              <a:t> </a:t>
            </a:r>
            <a:r>
              <a:rPr lang="ru-RU" sz="1600" b="1" dirty="0" err="1">
                <a:solidFill>
                  <a:srgbClr val="C00000"/>
                </a:solidFill>
              </a:rPr>
              <a:t>delivery</a:t>
            </a:r>
            <a:r>
              <a:rPr lang="ru-RU" sz="1600" b="1" dirty="0">
                <a:solidFill>
                  <a:srgbClr val="C00000"/>
                </a:solidFill>
              </a:rPr>
              <a:t>) </a:t>
            </a:r>
            <a:r>
              <a:rPr lang="ru-RU" sz="1600" b="1" dirty="0"/>
              <a:t>— сообщение доставляется адресату немедленно или через заданный промежуток времени, не превышающий определенного значения (в случае, если сеть в данный момент не доступна);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C00000"/>
                </a:solidFill>
              </a:rPr>
              <a:t>застрахованная доставка сообщений (</a:t>
            </a:r>
            <a:r>
              <a:rPr lang="ru-RU" sz="1600" b="1" dirty="0" err="1">
                <a:solidFill>
                  <a:srgbClr val="C00000"/>
                </a:solidFill>
              </a:rPr>
              <a:t>assured</a:t>
            </a:r>
            <a:r>
              <a:rPr lang="ru-RU" sz="1600" b="1" dirty="0">
                <a:solidFill>
                  <a:srgbClr val="C00000"/>
                </a:solidFill>
              </a:rPr>
              <a:t> </a:t>
            </a:r>
            <a:r>
              <a:rPr lang="ru-RU" sz="1600" b="1" dirty="0" err="1">
                <a:solidFill>
                  <a:srgbClr val="C00000"/>
                </a:solidFill>
              </a:rPr>
              <a:t>message</a:t>
            </a:r>
            <a:r>
              <a:rPr lang="ru-RU" sz="1600" b="1" dirty="0">
                <a:solidFill>
                  <a:srgbClr val="C00000"/>
                </a:solidFill>
              </a:rPr>
              <a:t> </a:t>
            </a:r>
            <a:r>
              <a:rPr lang="ru-RU" sz="1600" b="1" dirty="0" err="1">
                <a:solidFill>
                  <a:srgbClr val="C00000"/>
                </a:solidFill>
              </a:rPr>
              <a:t>delivery</a:t>
            </a:r>
            <a:r>
              <a:rPr lang="ru-RU" sz="1600" b="1" dirty="0">
                <a:solidFill>
                  <a:srgbClr val="C00000"/>
                </a:solidFill>
              </a:rPr>
              <a:t>) </a:t>
            </a:r>
            <a:r>
              <a:rPr lang="ru-RU" sz="1600" b="1" dirty="0"/>
              <a:t>— каждое сообщение доставляется только один раз</a:t>
            </a:r>
            <a:r>
              <a:rPr lang="ru-RU" sz="1600" b="1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dirty="0"/>
          </a:p>
          <a:p>
            <a:pPr algn="just"/>
            <a:r>
              <a:rPr lang="ru-RU" sz="1600" b="1" dirty="0"/>
              <a:t>Помимо </a:t>
            </a:r>
            <a:r>
              <a:rPr lang="ru-RU" sz="1600" b="1" dirty="0" smtClean="0"/>
              <a:t>классической (схемы </a:t>
            </a:r>
            <a:r>
              <a:rPr lang="ru-RU" sz="1600" b="1" dirty="0"/>
              <a:t>с </a:t>
            </a:r>
            <a:r>
              <a:rPr lang="ru-RU" sz="1600" b="1" dirty="0" smtClean="0"/>
              <a:t>очередями) </a:t>
            </a:r>
            <a:r>
              <a:rPr lang="ru-RU" sz="1600" b="1" dirty="0"/>
              <a:t>разработаны и используются сервисы MOM с </a:t>
            </a:r>
            <a:r>
              <a:rPr lang="ru-RU" sz="1600" b="1" dirty="0">
                <a:solidFill>
                  <a:srgbClr val="C00000"/>
                </a:solidFill>
              </a:rPr>
              <a:t>непосредственной передачей сообщений и на основе подписки</a:t>
            </a:r>
            <a:r>
              <a:rPr lang="ru-RU" sz="1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805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Виды вычислительных систем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63" y="1448736"/>
            <a:ext cx="7502525" cy="3373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79742" y="5036588"/>
            <a:ext cx="87128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Распределенная вычислительная система (РВС</a:t>
            </a:r>
            <a:r>
              <a:rPr lang="ru-RU" sz="1600" b="1" dirty="0" smtClean="0">
                <a:solidFill>
                  <a:srgbClr val="C00000"/>
                </a:solidFill>
              </a:rPr>
              <a:t>) </a:t>
            </a:r>
            <a:r>
              <a:rPr lang="ru-RU" sz="1600" b="1" dirty="0" smtClean="0"/>
              <a:t>– это </a:t>
            </a:r>
            <a:r>
              <a:rPr lang="ru-RU" sz="1600" b="1" dirty="0"/>
              <a:t>набор соединенных каналами связи независимых компьютеров, которые с точки зрения пользователя некоторого программного обеспечения выглядят единым </a:t>
            </a:r>
            <a:r>
              <a:rPr lang="ru-RU" sz="1600" b="1" dirty="0" smtClean="0"/>
              <a:t>целым.</a:t>
            </a:r>
            <a:endParaRPr lang="ru-RU" sz="1600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6899092" y="2484177"/>
            <a:ext cx="17242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Автономность</a:t>
            </a:r>
          </a:p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Единое целое</a:t>
            </a:r>
            <a:endParaRPr lang="ru-RU" sz="1600" b="1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204714" y="5856608"/>
            <a:ext cx="82376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Поставщики устройств, ОС, аппаратные платформы =</a:t>
            </a:r>
            <a:r>
              <a:rPr lang="en-US" sz="1600" b="1" dirty="0" smtClean="0"/>
              <a:t>&gt; </a:t>
            </a:r>
            <a:r>
              <a:rPr lang="ru-RU" sz="1600" b="1" dirty="0" smtClean="0"/>
              <a:t>гетерогенные среды</a:t>
            </a:r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383067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Обмен сообщениями между компонентами РВС</a:t>
            </a:r>
            <a:r>
              <a:rPr lang="mk-MK" sz="1600" b="1" dirty="0" smtClean="0">
                <a:solidFill>
                  <a:schemeClr val="bg1"/>
                </a:solidFill>
              </a:rPr>
              <a:t>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20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pic>
        <p:nvPicPr>
          <p:cNvPr id="6146" name="Picture 2" descr="http://habrastorage.org/storage2/a34/596/646/a3459664668e82fccb83438fb8fc2189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120" y="1268712"/>
            <a:ext cx="6150276" cy="496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02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21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92852" y="1485618"/>
            <a:ext cx="860794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ru-RU" sz="1600" b="1" dirty="0" smtClean="0">
                <a:solidFill>
                  <a:srgbClr val="C00000"/>
                </a:solidFill>
              </a:rPr>
              <a:t>Задание 3.</a:t>
            </a:r>
            <a:endParaRPr lang="en-US" sz="1600" b="1" dirty="0" smtClean="0">
              <a:solidFill>
                <a:srgbClr val="C00000"/>
              </a:solidFill>
            </a:endParaRPr>
          </a:p>
          <a:p>
            <a:pPr algn="just">
              <a:buFont typeface="Wingdings" pitchFamily="2" charset="2"/>
              <a:buNone/>
            </a:pPr>
            <a:endParaRPr lang="ru-RU" sz="1600" b="1" dirty="0" smtClean="0">
              <a:solidFill>
                <a:srgbClr val="C00000"/>
              </a:solidFill>
            </a:endParaRPr>
          </a:p>
          <a:p>
            <a:pPr algn="just">
              <a:buFont typeface="Wingdings" pitchFamily="2" charset="2"/>
              <a:buNone/>
            </a:pPr>
            <a:r>
              <a:rPr lang="ru-RU" sz="1600" b="1" dirty="0" smtClean="0"/>
              <a:t>Что такое </a:t>
            </a:r>
            <a:r>
              <a:rPr lang="en-US" sz="1600" b="1" dirty="0" smtClean="0"/>
              <a:t>Microsoft Azure? </a:t>
            </a:r>
            <a:r>
              <a:rPr lang="ru-RU" sz="1600" b="1" dirty="0" smtClean="0"/>
              <a:t>Предоставляется ли в</a:t>
            </a:r>
            <a:r>
              <a:rPr lang="en-US" sz="1600" b="1" dirty="0" smtClean="0"/>
              <a:t> </a:t>
            </a:r>
            <a:r>
              <a:rPr lang="en-US" sz="1600" b="1" dirty="0"/>
              <a:t>Microsoft </a:t>
            </a:r>
            <a:r>
              <a:rPr lang="en-US" sz="1600" b="1" dirty="0" smtClean="0"/>
              <a:t>Azure </a:t>
            </a:r>
            <a:r>
              <a:rPr lang="ru-RU" sz="1600" b="1" dirty="0" smtClean="0"/>
              <a:t>сервис обмена сообщениями? </a:t>
            </a:r>
          </a:p>
        </p:txBody>
      </p:sp>
    </p:spTree>
    <p:extLst>
      <p:ext uri="{BB962C8B-B14F-4D97-AF65-F5344CB8AC3E}">
        <p14:creationId xmlns:p14="http://schemas.microsoft.com/office/powerpoint/2010/main" val="365354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22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28696" y="2974298"/>
            <a:ext cx="86411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/>
              <a:t>УДАЛЕННЫЕ ПРОЦЕДУРЫ </a:t>
            </a:r>
            <a:r>
              <a:rPr lang="en-US" sz="2000" b="1" dirty="0" smtClean="0"/>
              <a:t>(RPC)</a:t>
            </a:r>
            <a:r>
              <a:rPr lang="ru-RU" sz="2000" b="1" dirty="0" smtClean="0"/>
              <a:t> И УДАЛЕННЫЕ ОБЪЕКТЫ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25255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Удаленные процедуры</a:t>
            </a:r>
            <a:r>
              <a:rPr lang="mk-MK" sz="1600" b="1" dirty="0" smtClean="0">
                <a:solidFill>
                  <a:schemeClr val="bg1"/>
                </a:solidFill>
              </a:rPr>
              <a:t>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23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228576" y="1329762"/>
            <a:ext cx="868684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ru-RU" sz="1600" b="1" dirty="0">
                <a:solidFill>
                  <a:srgbClr val="C00000"/>
                </a:solidFill>
              </a:rPr>
              <a:t>Концепция вызова удаленных процедур (</a:t>
            </a:r>
            <a:r>
              <a:rPr lang="ru-RU" sz="1600" b="1" i="1" dirty="0" err="1">
                <a:solidFill>
                  <a:srgbClr val="C00000"/>
                </a:solidFill>
              </a:rPr>
              <a:t>remote</a:t>
            </a:r>
            <a:r>
              <a:rPr lang="ru-RU" sz="1600" b="1" i="1" dirty="0">
                <a:solidFill>
                  <a:srgbClr val="C00000"/>
                </a:solidFill>
              </a:rPr>
              <a:t> </a:t>
            </a:r>
            <a:r>
              <a:rPr lang="ru-RU" sz="1600" b="1" i="1" dirty="0" err="1">
                <a:solidFill>
                  <a:srgbClr val="C00000"/>
                </a:solidFill>
              </a:rPr>
              <a:t>procedure</a:t>
            </a:r>
            <a:r>
              <a:rPr lang="ru-RU" sz="1600" b="1" i="1" dirty="0">
                <a:solidFill>
                  <a:srgbClr val="C00000"/>
                </a:solidFill>
              </a:rPr>
              <a:t> </a:t>
            </a:r>
            <a:r>
              <a:rPr lang="ru-RU" sz="1600" b="1" i="1" dirty="0" err="1">
                <a:solidFill>
                  <a:srgbClr val="C00000"/>
                </a:solidFill>
              </a:rPr>
              <a:t>call</a:t>
            </a:r>
            <a:r>
              <a:rPr lang="ru-RU" sz="1600" b="1" i="1" dirty="0">
                <a:solidFill>
                  <a:srgbClr val="C00000"/>
                </a:solidFill>
              </a:rPr>
              <a:t> — RPC</a:t>
            </a:r>
            <a:r>
              <a:rPr lang="ru-RU" sz="1600" b="1" dirty="0">
                <a:solidFill>
                  <a:srgbClr val="C00000"/>
                </a:solidFill>
              </a:rPr>
              <a:t>) </a:t>
            </a:r>
            <a:r>
              <a:rPr lang="ru-RU" sz="1600" b="1" dirty="0"/>
              <a:t>была разработана и реализована в компанией XEROX еще начале 80-х годов XX века. Общий смысл RPC можно представить так: программа может выполнять не только собственные (скомпилированные) процедуры и функции, но и обращаться к процедурам удаленного </a:t>
            </a:r>
            <a:r>
              <a:rPr lang="ru-RU" sz="1600" b="1" dirty="0" smtClean="0"/>
              <a:t>сервера.</a:t>
            </a:r>
          </a:p>
          <a:p>
            <a:pPr algn="just">
              <a:buFont typeface="Wingdings" pitchFamily="2" charset="2"/>
              <a:buNone/>
            </a:pPr>
            <a:endParaRPr lang="ru-RU" sz="1600" b="1" dirty="0" smtClean="0"/>
          </a:p>
        </p:txBody>
      </p:sp>
      <p:sp>
        <p:nvSpPr>
          <p:cNvPr id="4" name="Прямоугольник 3"/>
          <p:cNvSpPr/>
          <p:nvPr/>
        </p:nvSpPr>
        <p:spPr>
          <a:xfrm>
            <a:off x="276342" y="2598003"/>
            <a:ext cx="85262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Для установки связи, передачи вызова и возврата результата клиентский и серверный процессы обращаются к специальным компонентам – «заглушкам», соответственно </a:t>
            </a:r>
            <a:r>
              <a:rPr lang="ru-RU" sz="1600" b="1" dirty="0">
                <a:solidFill>
                  <a:srgbClr val="C00000"/>
                </a:solidFill>
              </a:rPr>
              <a:t>клиентской и серверной (</a:t>
            </a:r>
            <a:r>
              <a:rPr lang="ru-RU" sz="1600" b="1" dirty="0" err="1">
                <a:solidFill>
                  <a:srgbClr val="C00000"/>
                </a:solidFill>
              </a:rPr>
              <a:t>client</a:t>
            </a:r>
            <a:r>
              <a:rPr lang="ru-RU" sz="1600" b="1" dirty="0">
                <a:solidFill>
                  <a:srgbClr val="C00000"/>
                </a:solidFill>
              </a:rPr>
              <a:t> </a:t>
            </a:r>
            <a:r>
              <a:rPr lang="ru-RU" sz="1600" b="1" dirty="0" err="1">
                <a:solidFill>
                  <a:srgbClr val="C00000"/>
                </a:solidFill>
              </a:rPr>
              <a:t>stub</a:t>
            </a:r>
            <a:r>
              <a:rPr lang="ru-RU" sz="1600" b="1" dirty="0">
                <a:solidFill>
                  <a:srgbClr val="C00000"/>
                </a:solidFill>
              </a:rPr>
              <a:t> и </a:t>
            </a:r>
            <a:r>
              <a:rPr lang="ru-RU" sz="1600" b="1" dirty="0" err="1">
                <a:solidFill>
                  <a:srgbClr val="C00000"/>
                </a:solidFill>
              </a:rPr>
              <a:t>server</a:t>
            </a:r>
            <a:r>
              <a:rPr lang="ru-RU" sz="1600" b="1" dirty="0">
                <a:solidFill>
                  <a:srgbClr val="C00000"/>
                </a:solidFill>
              </a:rPr>
              <a:t> </a:t>
            </a:r>
            <a:r>
              <a:rPr lang="ru-RU" sz="1600" b="1" dirty="0" err="1">
                <a:solidFill>
                  <a:srgbClr val="C00000"/>
                </a:solidFill>
              </a:rPr>
              <a:t>stub</a:t>
            </a:r>
            <a:r>
              <a:rPr lang="ru-RU" sz="1600" b="1" dirty="0">
                <a:solidFill>
                  <a:srgbClr val="C00000"/>
                </a:solidFill>
              </a:rPr>
              <a:t>)</a:t>
            </a:r>
            <a:r>
              <a:rPr lang="ru-RU" sz="1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35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Удаленные процедуры</a:t>
            </a:r>
            <a:r>
              <a:rPr lang="mk-MK" sz="1600" b="1" dirty="0" smtClean="0">
                <a:solidFill>
                  <a:schemeClr val="bg1"/>
                </a:solidFill>
              </a:rPr>
              <a:t>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24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344" y="2012734"/>
            <a:ext cx="4493921" cy="3693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Прямоугольник 11"/>
          <p:cNvSpPr/>
          <p:nvPr/>
        </p:nvSpPr>
        <p:spPr>
          <a:xfrm>
            <a:off x="138088" y="1358724"/>
            <a:ext cx="88038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Все RPC-обращения клиента (имена функций и списки параметров) упаковываются </a:t>
            </a:r>
            <a:r>
              <a:rPr lang="ru-RU" sz="1600" b="1" dirty="0">
                <a:solidFill>
                  <a:srgbClr val="C00000"/>
                </a:solidFill>
              </a:rPr>
              <a:t>клиентской заглушкой</a:t>
            </a:r>
            <a:r>
              <a:rPr lang="ru-RU" sz="1600" b="1" dirty="0"/>
              <a:t> в сетевые сообщения (этот процесс называется </a:t>
            </a:r>
            <a:r>
              <a:rPr lang="ru-RU" sz="1600" b="1" i="1" dirty="0" err="1">
                <a:solidFill>
                  <a:srgbClr val="C00000"/>
                </a:solidFill>
              </a:rPr>
              <a:t>marshaling</a:t>
            </a:r>
            <a:r>
              <a:rPr lang="ru-RU" sz="1600" b="1" dirty="0"/>
              <a:t>) и ей же передаются </a:t>
            </a:r>
            <a:r>
              <a:rPr lang="ru-RU" sz="1600" b="1" dirty="0">
                <a:solidFill>
                  <a:srgbClr val="C00000"/>
                </a:solidFill>
              </a:rPr>
              <a:t>серверной заглушке</a:t>
            </a:r>
            <a:r>
              <a:rPr lang="ru-RU" sz="1600" b="1" dirty="0"/>
              <a:t>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61412" y="2250117"/>
            <a:ext cx="396052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/>
              <a:t>Та, в свою очередь, распаковывает полученные данные (</a:t>
            </a:r>
            <a:r>
              <a:rPr lang="ru-RU" sz="1600" b="1" i="1" dirty="0" err="1">
                <a:solidFill>
                  <a:srgbClr val="C00000"/>
                </a:solidFill>
              </a:rPr>
              <a:t>unmarshaling</a:t>
            </a:r>
            <a:r>
              <a:rPr lang="ru-RU" sz="1600" b="1" dirty="0"/>
              <a:t>), передает их реальной функции сервера, а полученные результаты упаковывает в обратном порядке.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81884" y="3573556"/>
            <a:ext cx="394005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/>
              <a:t>Клиентская заглушка принимает ответ, распаковывает его и возвращает в приложение. </a:t>
            </a:r>
            <a:endParaRPr lang="ru-RU" sz="1600" b="1" dirty="0" smtClean="0"/>
          </a:p>
          <a:p>
            <a:endParaRPr lang="ru-RU" sz="1600" b="1" dirty="0"/>
          </a:p>
          <a:p>
            <a:r>
              <a:rPr lang="ru-RU" sz="1600" b="1" dirty="0" smtClean="0"/>
              <a:t>Таким </a:t>
            </a:r>
            <a:r>
              <a:rPr lang="ru-RU" sz="1600" b="1" dirty="0"/>
              <a:t>образом, процедуры-заглушки изолируют прикладные модули клиента и сервера от уровня сетевых коммуникаций.</a:t>
            </a:r>
          </a:p>
        </p:txBody>
      </p:sp>
    </p:spTree>
    <p:extLst>
      <p:ext uri="{BB962C8B-B14F-4D97-AF65-F5344CB8AC3E}">
        <p14:creationId xmlns:p14="http://schemas.microsoft.com/office/powerpoint/2010/main" val="59771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Удаленные процедуры</a:t>
            </a:r>
            <a:r>
              <a:rPr lang="mk-MK" sz="1600" b="1" dirty="0" smtClean="0">
                <a:solidFill>
                  <a:schemeClr val="bg1"/>
                </a:solidFill>
              </a:rPr>
              <a:t>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25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38088" y="1358724"/>
            <a:ext cx="880380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У RPC как средства организации сетевого взаимодействия есть ряд </a:t>
            </a:r>
            <a:r>
              <a:rPr lang="ru-RU" sz="1600" b="1" dirty="0" smtClean="0"/>
              <a:t>минусов: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smtClean="0">
                <a:solidFill>
                  <a:srgbClr val="C00000"/>
                </a:solidFill>
              </a:rPr>
              <a:t>Синхронные </a:t>
            </a:r>
            <a:r>
              <a:rPr lang="ru-RU" sz="1600" b="1" dirty="0">
                <a:solidFill>
                  <a:srgbClr val="C00000"/>
                </a:solidFill>
              </a:rPr>
              <a:t>запросы </a:t>
            </a:r>
            <a:r>
              <a:rPr lang="ru-RU" sz="1600" b="1" dirty="0"/>
              <a:t>— RPC приостанавливает выполнение приложения до тех пор, пока сервер не вернет требуемые данные.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C00000"/>
                </a:solidFill>
              </a:rPr>
              <a:t>Статические отношения между компонентами </a:t>
            </a:r>
            <a:r>
              <a:rPr lang="ru-RU" sz="1600" b="1" dirty="0"/>
              <a:t>— привязка клиентского процесса к серверным заглушкам происходит на этапе компиляции и не может быть изменена во время выполнения.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/>
              <a:t>Для устранения этих недостатков были разработаны более совершенные механизмы реализации RPC</a:t>
            </a:r>
            <a:r>
              <a:rPr lang="ru-RU" sz="1600" b="1" dirty="0" smtClean="0"/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C00000"/>
                </a:solidFill>
              </a:rPr>
              <a:t>асинхронные RPC</a:t>
            </a:r>
            <a:r>
              <a:rPr lang="ru-RU" sz="1600" b="1" dirty="0"/>
              <a:t>, позволяющие избежать приостановки выполнения клиентского приложения посредством функций обратного вызова (</a:t>
            </a:r>
            <a:r>
              <a:rPr lang="ru-RU" sz="1600" b="1" dirty="0" err="1"/>
              <a:t>call-back</a:t>
            </a:r>
            <a:r>
              <a:rPr lang="ru-RU" sz="1600" b="1" dirty="0"/>
              <a:t> </a:t>
            </a:r>
            <a:r>
              <a:rPr lang="ru-RU" sz="1600" b="1" dirty="0" err="1"/>
              <a:t>functions</a:t>
            </a:r>
            <a:r>
              <a:rPr lang="ru-RU" sz="1600" b="1" dirty="0"/>
              <a:t>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/>
              <a:t>код заглушек вынесен </a:t>
            </a:r>
            <a:r>
              <a:rPr lang="ru-RU" sz="1600" b="1" dirty="0">
                <a:solidFill>
                  <a:srgbClr val="C00000"/>
                </a:solidFill>
              </a:rPr>
              <a:t>в динамически подключаемые библиотеки</a:t>
            </a:r>
            <a:r>
              <a:rPr lang="ru-RU" sz="1600" b="1" dirty="0"/>
              <a:t>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/>
              <a:t>Протокол взаимодействия RPC также может повлиять на работу </a:t>
            </a:r>
            <a:r>
              <a:rPr lang="ru-RU" sz="1600" b="1" dirty="0" smtClean="0"/>
              <a:t>системы.</a:t>
            </a:r>
          </a:p>
          <a:p>
            <a:pPr algn="just"/>
            <a:endParaRPr lang="ru-RU" sz="1600" b="1" dirty="0"/>
          </a:p>
          <a:p>
            <a:pPr algn="ctr"/>
            <a:r>
              <a:rPr lang="en-US" sz="1600" b="1" dirty="0"/>
              <a:t>for (</a:t>
            </a:r>
            <a:r>
              <a:rPr lang="en-US" sz="1600" b="1" dirty="0" err="1"/>
              <a:t>i</a:t>
            </a:r>
            <a:r>
              <a:rPr lang="en-US" sz="1600" b="1" dirty="0"/>
              <a:t> = 0, </a:t>
            </a:r>
            <a:r>
              <a:rPr lang="en-US" sz="1600" b="1" dirty="0" err="1"/>
              <a:t>i</a:t>
            </a:r>
            <a:r>
              <a:rPr lang="en-US" sz="1600" b="1" dirty="0"/>
              <a:t> &lt; 1000, </a:t>
            </a:r>
            <a:r>
              <a:rPr lang="en-US" sz="1600" b="1" dirty="0" err="1"/>
              <a:t>i</a:t>
            </a:r>
            <a:r>
              <a:rPr lang="en-US" sz="1600" b="1" dirty="0"/>
              <a:t>++) </a:t>
            </a:r>
            <a:endParaRPr lang="ru-RU" sz="1600" b="1" dirty="0" smtClean="0"/>
          </a:p>
          <a:p>
            <a:pPr algn="ctr"/>
            <a:r>
              <a:rPr lang="ru-RU" sz="1600" b="1" dirty="0"/>
              <a:t> </a:t>
            </a:r>
            <a:r>
              <a:rPr lang="ru-RU" sz="1600" b="1" dirty="0" smtClean="0"/>
              <a:t>      </a:t>
            </a:r>
            <a:r>
              <a:rPr lang="en-US" sz="1600" b="1" dirty="0" smtClean="0"/>
              <a:t>for </a:t>
            </a:r>
            <a:r>
              <a:rPr lang="en-US" sz="1600" b="1" dirty="0"/>
              <a:t>(j = 0, j &lt; 1000, </a:t>
            </a:r>
            <a:r>
              <a:rPr lang="en-US" sz="1600" b="1" dirty="0" err="1"/>
              <a:t>j++</a:t>
            </a:r>
            <a:r>
              <a:rPr lang="en-US" sz="1600" b="1" dirty="0"/>
              <a:t>) </a:t>
            </a:r>
            <a:endParaRPr lang="ru-RU" sz="1600" b="1" dirty="0" smtClean="0"/>
          </a:p>
          <a:p>
            <a:pPr algn="ctr"/>
            <a:r>
              <a:rPr lang="en-US" sz="1600" b="1" dirty="0" err="1" smtClean="0"/>
              <a:t>RPC_call</a:t>
            </a:r>
            <a:r>
              <a:rPr lang="en-US" sz="1600" b="1" dirty="0"/>
              <a:t>();</a:t>
            </a:r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25970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26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92852" y="1485618"/>
            <a:ext cx="860794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ru-RU" sz="1600" b="1" dirty="0" smtClean="0">
                <a:solidFill>
                  <a:srgbClr val="C00000"/>
                </a:solidFill>
              </a:rPr>
              <a:t>Задание 4.</a:t>
            </a:r>
            <a:endParaRPr lang="en-US" sz="1600" b="1" dirty="0" smtClean="0">
              <a:solidFill>
                <a:srgbClr val="C00000"/>
              </a:solidFill>
            </a:endParaRPr>
          </a:p>
          <a:p>
            <a:pPr algn="just">
              <a:buFont typeface="Wingdings" pitchFamily="2" charset="2"/>
              <a:buNone/>
            </a:pPr>
            <a:endParaRPr lang="ru-RU" sz="1600" b="1" dirty="0" smtClean="0">
              <a:solidFill>
                <a:srgbClr val="C00000"/>
              </a:solidFill>
            </a:endParaRPr>
          </a:p>
          <a:p>
            <a:pPr>
              <a:buFont typeface="Wingdings" pitchFamily="2" charset="2"/>
              <a:buNone/>
            </a:pPr>
            <a:r>
              <a:rPr lang="ru-RU" sz="1600" b="1" dirty="0" smtClean="0"/>
              <a:t>Почему  в </a:t>
            </a:r>
            <a:r>
              <a:rPr lang="en-US" sz="1600" b="1" dirty="0" smtClean="0"/>
              <a:t>RPC-</a:t>
            </a:r>
            <a:r>
              <a:rPr lang="ru-RU" sz="1600" b="1" dirty="0" smtClean="0"/>
              <a:t>ориентированных приложениях преимущественно используется непосредственный обмен сообщениями на основе сокетов? </a:t>
            </a:r>
          </a:p>
        </p:txBody>
      </p:sp>
    </p:spTree>
    <p:extLst>
      <p:ext uri="{BB962C8B-B14F-4D97-AF65-F5344CB8AC3E}">
        <p14:creationId xmlns:p14="http://schemas.microsoft.com/office/powerpoint/2010/main" val="118369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Удаленный вызов методов и объектов</a:t>
            </a:r>
            <a:r>
              <a:rPr lang="mk-MK" sz="1600" b="1" dirty="0" smtClean="0">
                <a:solidFill>
                  <a:schemeClr val="bg1"/>
                </a:solidFill>
              </a:rPr>
              <a:t>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27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38088" y="1268712"/>
            <a:ext cx="875448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С точки зрения ООП была реализована концепция использования удаленных объектов </a:t>
            </a:r>
            <a:r>
              <a:rPr lang="ru-RU" sz="1600" b="1" dirty="0">
                <a:solidFill>
                  <a:srgbClr val="C00000"/>
                </a:solidFill>
              </a:rPr>
              <a:t>Remote </a:t>
            </a:r>
            <a:r>
              <a:rPr lang="ru-RU" sz="1600" b="1" dirty="0" err="1">
                <a:solidFill>
                  <a:srgbClr val="C00000"/>
                </a:solidFill>
              </a:rPr>
              <a:t>Method</a:t>
            </a:r>
            <a:r>
              <a:rPr lang="ru-RU" sz="1600" b="1" dirty="0">
                <a:solidFill>
                  <a:srgbClr val="C00000"/>
                </a:solidFill>
              </a:rPr>
              <a:t> </a:t>
            </a:r>
            <a:r>
              <a:rPr lang="ru-RU" sz="1600" b="1" dirty="0" err="1">
                <a:solidFill>
                  <a:srgbClr val="C00000"/>
                </a:solidFill>
              </a:rPr>
              <a:t>Invocation</a:t>
            </a:r>
            <a:r>
              <a:rPr lang="ru-RU" sz="1600" b="1" dirty="0">
                <a:solidFill>
                  <a:srgbClr val="C00000"/>
                </a:solidFill>
              </a:rPr>
              <a:t> (RMI</a:t>
            </a:r>
            <a:r>
              <a:rPr lang="ru-RU" sz="1600" b="1" dirty="0" smtClean="0">
                <a:solidFill>
                  <a:srgbClr val="C00000"/>
                </a:solidFill>
              </a:rPr>
              <a:t>)</a:t>
            </a:r>
            <a:r>
              <a:rPr lang="ru-RU" sz="1600" b="1" dirty="0" smtClean="0"/>
              <a:t>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>
                <a:solidFill>
                  <a:srgbClr val="C00000"/>
                </a:solidFill>
              </a:rPr>
              <a:t>Удаленный объект </a:t>
            </a:r>
            <a:r>
              <a:rPr lang="ru-RU" sz="1600" b="1" dirty="0"/>
              <a:t>представляет собой некоторые данные, совокупность которых определяет его состояние. </a:t>
            </a:r>
            <a:endParaRPr lang="ru-RU" sz="1600" b="1" dirty="0" smtClean="0"/>
          </a:p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Класс	Интерфейс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RMI </a:t>
            </a:r>
            <a:r>
              <a:rPr lang="ru-RU" sz="1600" b="1" dirty="0"/>
              <a:t>позволяет обеспечить прозрачный доступ к </a:t>
            </a:r>
            <a:r>
              <a:rPr lang="ru-RU" sz="1600" b="1" dirty="0">
                <a:solidFill>
                  <a:srgbClr val="C00000"/>
                </a:solidFill>
              </a:rPr>
              <a:t>методам удаленных объектов</a:t>
            </a:r>
            <a:r>
              <a:rPr lang="ru-RU" sz="1600" b="1" dirty="0" smtClean="0"/>
              <a:t>, обеспечивая: </a:t>
            </a:r>
            <a:endParaRPr lang="ru-RU" sz="16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smtClean="0"/>
              <a:t>доставку </a:t>
            </a:r>
            <a:r>
              <a:rPr lang="ru-RU" sz="1600" b="1" dirty="0"/>
              <a:t>параметров вызываемого </a:t>
            </a:r>
            <a:r>
              <a:rPr lang="ru-RU" sz="1600" b="1" dirty="0" smtClean="0"/>
              <a:t>метода</a:t>
            </a:r>
            <a:r>
              <a:rPr lang="ru-RU" sz="1600" b="1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smtClean="0"/>
              <a:t>сообщение </a:t>
            </a:r>
            <a:r>
              <a:rPr lang="ru-RU" sz="1600" b="1" dirty="0"/>
              <a:t>объекту о необходимости выполнения </a:t>
            </a:r>
            <a:r>
              <a:rPr lang="ru-RU" sz="1600" b="1" dirty="0" smtClean="0"/>
              <a:t>метода.</a:t>
            </a:r>
            <a:endParaRPr lang="ru-RU" sz="16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smtClean="0"/>
              <a:t>передачу </a:t>
            </a:r>
            <a:r>
              <a:rPr lang="ru-RU" sz="1600" b="1" dirty="0"/>
              <a:t>возвращаемого значения клиенту </a:t>
            </a:r>
            <a:r>
              <a:rPr lang="ru-RU" sz="1600" b="1" dirty="0" smtClean="0"/>
              <a:t>обратно.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dirty="0"/>
          </a:p>
          <a:p>
            <a:pPr algn="just"/>
            <a:r>
              <a:rPr lang="ru-RU" sz="1600" b="1" dirty="0">
                <a:solidFill>
                  <a:srgbClr val="C00000"/>
                </a:solidFill>
              </a:rPr>
              <a:t>Удаленный объект </a:t>
            </a:r>
            <a:r>
              <a:rPr lang="ru-RU" sz="1600" b="1" dirty="0" smtClean="0"/>
              <a:t>– это </a:t>
            </a:r>
            <a:r>
              <a:rPr lang="ru-RU" sz="1600" b="1" dirty="0"/>
              <a:t>совокупность некоторых данных, определяющих его состояние. Это состояние можно изменить путем вызова некоторых его </a:t>
            </a:r>
            <a:r>
              <a:rPr lang="ru-RU" sz="1600" b="1" dirty="0">
                <a:solidFill>
                  <a:srgbClr val="C00000"/>
                </a:solidFill>
              </a:rPr>
              <a:t>методов</a:t>
            </a:r>
            <a:r>
              <a:rPr lang="ru-RU" sz="1600" b="1" dirty="0"/>
              <a:t>.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Методы </a:t>
            </a:r>
            <a:r>
              <a:rPr lang="ru-RU" sz="1600" b="1" dirty="0"/>
              <a:t>и поля объекта, которые могут использоваться через удаленные вызовы </a:t>
            </a:r>
            <a:r>
              <a:rPr lang="ru-RU" sz="1600" b="1" dirty="0" smtClean="0"/>
              <a:t>и доступны </a:t>
            </a:r>
            <a:r>
              <a:rPr lang="ru-RU" sz="1600" b="1" dirty="0"/>
              <a:t>через внешний </a:t>
            </a:r>
            <a:r>
              <a:rPr lang="ru-RU" sz="1600" b="1" dirty="0">
                <a:solidFill>
                  <a:srgbClr val="C00000"/>
                </a:solidFill>
              </a:rPr>
              <a:t>интерфейс </a:t>
            </a:r>
            <a:r>
              <a:rPr lang="ru-RU" sz="1600" b="1" dirty="0" smtClean="0">
                <a:solidFill>
                  <a:srgbClr val="C00000"/>
                </a:solidFill>
              </a:rPr>
              <a:t>класса объекта</a:t>
            </a:r>
            <a:r>
              <a:rPr lang="ru-RU" sz="1600" b="1" dirty="0"/>
              <a:t>.</a:t>
            </a:r>
          </a:p>
          <a:p>
            <a:pPr algn="just"/>
            <a:endParaRPr lang="ru-RU" sz="1600" b="1" dirty="0" smtClean="0"/>
          </a:p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Посредник 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proxy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Каркасом 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skeleton) 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461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28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92852" y="1485618"/>
            <a:ext cx="86079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ru-RU" sz="1600" b="1" dirty="0" smtClean="0">
                <a:solidFill>
                  <a:srgbClr val="C00000"/>
                </a:solidFill>
              </a:rPr>
              <a:t>Задание 5.</a:t>
            </a:r>
            <a:endParaRPr lang="en-US" sz="1600" b="1" dirty="0" smtClean="0">
              <a:solidFill>
                <a:srgbClr val="C00000"/>
              </a:solidFill>
            </a:endParaRPr>
          </a:p>
          <a:p>
            <a:pPr algn="just">
              <a:buFont typeface="Wingdings" pitchFamily="2" charset="2"/>
              <a:buNone/>
            </a:pPr>
            <a:endParaRPr lang="ru-RU" sz="1600" b="1" dirty="0" smtClean="0">
              <a:solidFill>
                <a:srgbClr val="C00000"/>
              </a:solidFill>
            </a:endParaRPr>
          </a:p>
          <a:p>
            <a:pPr>
              <a:buFont typeface="Wingdings" pitchFamily="2" charset="2"/>
              <a:buNone/>
            </a:pPr>
            <a:r>
              <a:rPr lang="ru-RU" sz="1600" b="1" dirty="0" smtClean="0"/>
              <a:t>Дайте определение объекта, класса объекта и интерфейса класса.</a:t>
            </a:r>
          </a:p>
        </p:txBody>
      </p:sp>
    </p:spTree>
    <p:extLst>
      <p:ext uri="{BB962C8B-B14F-4D97-AF65-F5344CB8AC3E}">
        <p14:creationId xmlns:p14="http://schemas.microsoft.com/office/powerpoint/2010/main" val="365270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Посредник (</a:t>
            </a:r>
            <a:r>
              <a:rPr lang="en-US" sz="1600" b="1" dirty="0" smtClean="0">
                <a:solidFill>
                  <a:schemeClr val="bg1"/>
                </a:solidFill>
              </a:rPr>
              <a:t>proxy</a:t>
            </a:r>
            <a:r>
              <a:rPr lang="ru-RU" sz="1600" b="1" dirty="0" smtClean="0">
                <a:solidFill>
                  <a:schemeClr val="bg1"/>
                </a:solidFill>
              </a:rPr>
              <a:t>)</a:t>
            </a:r>
            <a:r>
              <a:rPr lang="en-US" sz="1600" b="1" dirty="0" smtClean="0">
                <a:solidFill>
                  <a:schemeClr val="bg1"/>
                </a:solidFill>
              </a:rPr>
              <a:t> </a:t>
            </a:r>
            <a:r>
              <a:rPr lang="ru-RU" sz="1600" b="1" dirty="0" smtClean="0">
                <a:solidFill>
                  <a:schemeClr val="bg1"/>
                </a:solidFill>
              </a:rPr>
              <a:t>и каркас (</a:t>
            </a:r>
            <a:r>
              <a:rPr lang="en-US" sz="1600" b="1" dirty="0" smtClean="0">
                <a:solidFill>
                  <a:schemeClr val="bg1"/>
                </a:solidFill>
              </a:rPr>
              <a:t>skeleton</a:t>
            </a:r>
            <a:r>
              <a:rPr lang="ru-RU" sz="1600" b="1" dirty="0" smtClean="0">
                <a:solidFill>
                  <a:schemeClr val="bg1"/>
                </a:solidFill>
              </a:rPr>
              <a:t>)</a:t>
            </a:r>
            <a:r>
              <a:rPr lang="mk-MK" sz="1600" b="1" dirty="0" smtClean="0">
                <a:solidFill>
                  <a:schemeClr val="bg1"/>
                </a:solidFill>
              </a:rPr>
              <a:t>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29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38088" y="1358724"/>
            <a:ext cx="875448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Клиентская заглушка для вызова удаленного объекта называется </a:t>
            </a:r>
            <a:r>
              <a:rPr lang="ru-RU" sz="1600" b="1" dirty="0" smtClean="0">
                <a:solidFill>
                  <a:srgbClr val="C00000"/>
                </a:solidFill>
              </a:rPr>
              <a:t>посредником</a:t>
            </a:r>
            <a:r>
              <a:rPr lang="en-US" sz="1600" b="1" dirty="0" smtClean="0">
                <a:solidFill>
                  <a:srgbClr val="C00000"/>
                </a:solidFill>
              </a:rPr>
              <a:t> </a:t>
            </a:r>
            <a:r>
              <a:rPr lang="ru-RU" sz="1600" b="1" dirty="0" smtClean="0">
                <a:solidFill>
                  <a:srgbClr val="C00000"/>
                </a:solidFill>
              </a:rPr>
              <a:t>(</a:t>
            </a:r>
            <a:r>
              <a:rPr lang="ru-RU" sz="1600" b="1" dirty="0">
                <a:solidFill>
                  <a:srgbClr val="C00000"/>
                </a:solidFill>
              </a:rPr>
              <a:t>proxy</a:t>
            </a:r>
            <a:r>
              <a:rPr lang="ru-RU" sz="1600" b="1" dirty="0" smtClean="0">
                <a:solidFill>
                  <a:srgbClr val="C00000"/>
                </a:solidFill>
              </a:rPr>
              <a:t>)</a:t>
            </a:r>
            <a:r>
              <a:rPr lang="ru-RU" sz="1600" b="1" dirty="0" smtClean="0"/>
              <a:t>. Посредник</a:t>
            </a:r>
            <a:r>
              <a:rPr lang="en-US" sz="1600" b="1" dirty="0" smtClean="0"/>
              <a:t> </a:t>
            </a:r>
            <a:r>
              <a:rPr lang="ru-RU" sz="1600" b="1" dirty="0" smtClean="0"/>
              <a:t>реализует </a:t>
            </a:r>
            <a:r>
              <a:rPr lang="ru-RU" sz="1600" b="1" dirty="0"/>
              <a:t>тот же интерфейс, что и удаленный объект.</a:t>
            </a:r>
          </a:p>
          <a:p>
            <a:endParaRPr lang="en-US" sz="1600" b="1" dirty="0" smtClean="0"/>
          </a:p>
          <a:p>
            <a:pPr algn="just"/>
            <a:r>
              <a:rPr lang="ru-RU" sz="1600" b="1" dirty="0" smtClean="0"/>
              <a:t>Заглушка </a:t>
            </a:r>
            <a:r>
              <a:rPr lang="ru-RU" sz="1600" b="1" dirty="0"/>
              <a:t>на стороне </a:t>
            </a:r>
            <a:r>
              <a:rPr lang="ru-RU" sz="1600" b="1" dirty="0" smtClean="0"/>
              <a:t>сервера</a:t>
            </a:r>
            <a:r>
              <a:rPr lang="en-US" sz="1600" b="1" dirty="0" smtClean="0"/>
              <a:t> </a:t>
            </a:r>
            <a:r>
              <a:rPr lang="ru-RU" sz="1600" b="1" dirty="0" smtClean="0"/>
              <a:t>называется </a:t>
            </a:r>
            <a:r>
              <a:rPr lang="ru-RU" sz="1600" b="1" dirty="0" smtClean="0">
                <a:solidFill>
                  <a:srgbClr val="C00000"/>
                </a:solidFill>
              </a:rPr>
              <a:t>каркасом</a:t>
            </a:r>
            <a:r>
              <a:rPr lang="en-US" sz="1600" b="1" dirty="0" smtClean="0">
                <a:solidFill>
                  <a:srgbClr val="C00000"/>
                </a:solidFill>
              </a:rPr>
              <a:t> </a:t>
            </a:r>
            <a:r>
              <a:rPr lang="ru-RU" sz="1600" b="1" dirty="0" smtClean="0">
                <a:solidFill>
                  <a:srgbClr val="C00000"/>
                </a:solidFill>
              </a:rPr>
              <a:t>(</a:t>
            </a:r>
            <a:r>
              <a:rPr lang="ru-RU" sz="1600" b="1" dirty="0">
                <a:solidFill>
                  <a:srgbClr val="C00000"/>
                </a:solidFill>
              </a:rPr>
              <a:t>skeleton в Java RMI</a:t>
            </a:r>
            <a:r>
              <a:rPr lang="ru-RU" sz="1600" b="1" dirty="0" smtClean="0">
                <a:solidFill>
                  <a:srgbClr val="C00000"/>
                </a:solidFill>
              </a:rPr>
              <a:t>)</a:t>
            </a:r>
            <a:r>
              <a:rPr lang="ru-RU" sz="1600" b="1" dirty="0" smtClean="0"/>
              <a:t>. Каркас</a:t>
            </a:r>
            <a:r>
              <a:rPr lang="en-US" sz="1600" b="1" dirty="0" smtClean="0"/>
              <a:t> </a:t>
            </a:r>
            <a:r>
              <a:rPr lang="ru-RU" sz="1600" b="1" dirty="0" smtClean="0"/>
              <a:t>связывается </a:t>
            </a:r>
            <a:r>
              <a:rPr lang="ru-RU" sz="1600" b="1" dirty="0"/>
              <a:t>с определенным экземпляром удаленного объекта и вызывает необходимый метод с требуемыми </a:t>
            </a:r>
            <a:r>
              <a:rPr lang="ru-RU" sz="1600" b="1" dirty="0" smtClean="0"/>
              <a:t>параметрами</a:t>
            </a:r>
            <a:r>
              <a:rPr lang="ru-RU" sz="1600" b="1" dirty="0"/>
              <a:t>.</a:t>
            </a:r>
          </a:p>
          <a:p>
            <a:pPr algn="just"/>
            <a:endParaRPr lang="ru-RU" sz="16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687" y="3519012"/>
            <a:ext cx="4437983" cy="252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3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mk-MK" sz="1600" b="1" dirty="0" smtClean="0">
                <a:solidFill>
                  <a:schemeClr val="bg1"/>
                </a:solidFill>
              </a:rPr>
              <a:t>Промежуточное ПО РВС.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68143" y="2978940"/>
            <a:ext cx="42238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ru-RU" sz="1600" b="1" dirty="0">
                <a:solidFill>
                  <a:srgbClr val="C00000"/>
                </a:solidFill>
              </a:rPr>
              <a:t>Промежуточное программное обеспечение (</a:t>
            </a:r>
            <a:r>
              <a:rPr lang="ru-RU" sz="1600" b="1" dirty="0" err="1">
                <a:solidFill>
                  <a:srgbClr val="C00000"/>
                </a:solidFill>
              </a:rPr>
              <a:t>middleware</a:t>
            </a:r>
            <a:r>
              <a:rPr lang="ru-RU" sz="1600" b="1" dirty="0">
                <a:solidFill>
                  <a:srgbClr val="C00000"/>
                </a:solidFill>
              </a:rPr>
              <a:t>) </a:t>
            </a:r>
            <a:r>
              <a:rPr lang="ru-RU" sz="1600" b="1" dirty="0"/>
              <a:t>— это класс программного обеспечения, предназначенного для объединения компонентов распределенного </a:t>
            </a:r>
            <a:r>
              <a:rPr lang="ru-RU" sz="1600" b="1" dirty="0" smtClean="0"/>
              <a:t>приложения </a:t>
            </a:r>
            <a:r>
              <a:rPr lang="ru-RU" sz="1600" b="1" dirty="0"/>
              <a:t>или целых сетевых приложений в единую информационную систему. </a:t>
            </a:r>
            <a:endParaRPr lang="ru-RU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68143" y="1299277"/>
            <a:ext cx="8686848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ru-RU" sz="1600" b="1" dirty="0" smtClean="0"/>
              <a:t>РВС – программно-аппаратный комплекс, каждый вычислительный узел которого является </a:t>
            </a:r>
            <a:r>
              <a:rPr lang="ru-RU" sz="1600" b="1" dirty="0" smtClean="0">
                <a:solidFill>
                  <a:srgbClr val="C00000"/>
                </a:solidFill>
              </a:rPr>
              <a:t>автономным элементом</a:t>
            </a:r>
            <a:r>
              <a:rPr lang="ru-RU" sz="1600" b="1" dirty="0" smtClean="0"/>
              <a:t>.</a:t>
            </a:r>
            <a:endParaRPr lang="en-US" sz="1600" b="1" dirty="0" smtClean="0"/>
          </a:p>
          <a:p>
            <a:pPr algn="just">
              <a:buFont typeface="Wingdings" pitchFamily="2" charset="2"/>
              <a:buNone/>
            </a:pPr>
            <a:endParaRPr lang="en-US" sz="1600" b="1" dirty="0" smtClean="0"/>
          </a:p>
          <a:p>
            <a:pPr algn="just">
              <a:buFont typeface="Wingdings" pitchFamily="2" charset="2"/>
              <a:buNone/>
            </a:pPr>
            <a:r>
              <a:rPr lang="ru-RU" sz="1600" b="1" dirty="0" smtClean="0"/>
              <a:t>Стек </a:t>
            </a:r>
            <a:r>
              <a:rPr lang="ru-RU" sz="1600" b="1" dirty="0"/>
              <a:t>ПО разбит на два слоя:</a:t>
            </a:r>
          </a:p>
          <a:p>
            <a:pPr marL="285750" indent="-285750" algn="just">
              <a:buFontTx/>
              <a:buChar char="-"/>
            </a:pPr>
            <a:r>
              <a:rPr lang="ru-RU" sz="1600" b="1" dirty="0"/>
              <a:t>Распределенные приложения</a:t>
            </a:r>
          </a:p>
          <a:p>
            <a:pPr marL="285750" indent="-285750" algn="just">
              <a:buFontTx/>
              <a:buChar char="-"/>
            </a:pPr>
            <a:r>
              <a:rPr lang="ru-RU" sz="1600" b="1" dirty="0"/>
              <a:t>Промежуточное ПО</a:t>
            </a:r>
          </a:p>
          <a:p>
            <a:pPr algn="just">
              <a:buFont typeface="Wingdings" pitchFamily="2" charset="2"/>
              <a:buNone/>
            </a:pPr>
            <a:endParaRPr lang="ru-RU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493" y="1901167"/>
            <a:ext cx="4458279" cy="3249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715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Маршализация</a:t>
            </a:r>
            <a:r>
              <a:rPr lang="mk-MK" sz="1600" b="1" dirty="0" smtClean="0">
                <a:solidFill>
                  <a:schemeClr val="bg1"/>
                </a:solidFill>
              </a:rPr>
              <a:t>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30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228576" y="1268712"/>
            <a:ext cx="868684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Для передачи параметров по сети используется </a:t>
            </a:r>
            <a:r>
              <a:rPr lang="ru-RU" sz="1600" b="1" dirty="0" smtClean="0">
                <a:solidFill>
                  <a:srgbClr val="C00000"/>
                </a:solidFill>
              </a:rPr>
              <a:t>маршализация</a:t>
            </a:r>
            <a:r>
              <a:rPr lang="en-US" sz="1600" b="1" dirty="0" smtClean="0">
                <a:solidFill>
                  <a:srgbClr val="C00000"/>
                </a:solidFill>
              </a:rPr>
              <a:t> </a:t>
            </a:r>
            <a:r>
              <a:rPr lang="ru-RU" sz="1600" b="1" dirty="0" smtClean="0"/>
              <a:t>(</a:t>
            </a:r>
            <a:r>
              <a:rPr lang="ru-RU" sz="1600" b="1" dirty="0"/>
              <a:t>marshalling) </a:t>
            </a:r>
            <a:r>
              <a:rPr lang="ru-RU" sz="1600" b="1" dirty="0" smtClean="0"/>
              <a:t>-</a:t>
            </a:r>
            <a:r>
              <a:rPr lang="en-US" sz="1600" b="1" dirty="0" smtClean="0"/>
              <a:t> </a:t>
            </a:r>
            <a:r>
              <a:rPr lang="ru-RU" sz="1600" b="1" dirty="0" smtClean="0"/>
              <a:t>процесс </a:t>
            </a:r>
            <a:r>
              <a:rPr lang="ru-RU" sz="1600" b="1" dirty="0"/>
              <a:t>преобразования параметров для передачи их между процессами при удаленном </a:t>
            </a:r>
            <a:r>
              <a:rPr lang="ru-RU" sz="1600" b="1" dirty="0" smtClean="0"/>
              <a:t>вызове.</a:t>
            </a:r>
          </a:p>
          <a:p>
            <a:pPr algn="just"/>
            <a:r>
              <a:rPr lang="ru-RU" sz="1600" b="1" dirty="0" smtClean="0"/>
              <a:t>Маршализация:</a:t>
            </a:r>
            <a:endParaRPr lang="ru-RU" sz="16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smtClean="0">
                <a:solidFill>
                  <a:srgbClr val="C00000"/>
                </a:solidFill>
              </a:rPr>
              <a:t>по </a:t>
            </a:r>
            <a:r>
              <a:rPr lang="ru-RU" sz="1600" b="1" dirty="0">
                <a:solidFill>
                  <a:srgbClr val="C00000"/>
                </a:solidFill>
              </a:rPr>
              <a:t>ссылке </a:t>
            </a:r>
            <a:r>
              <a:rPr lang="ru-RU" sz="1600" b="1" dirty="0" smtClean="0"/>
              <a:t>– экземпляр </a:t>
            </a:r>
            <a:r>
              <a:rPr lang="ru-RU" sz="1600" b="1" dirty="0"/>
              <a:t>удаленного объекта находится на сервере и не покидает его, а для доступа используются </a:t>
            </a:r>
            <a:r>
              <a:rPr lang="ru-RU" sz="1600" b="1" dirty="0" smtClean="0"/>
              <a:t>посредники</a:t>
            </a:r>
            <a:r>
              <a:rPr lang="ru-RU" sz="1600" b="1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smtClean="0">
                <a:solidFill>
                  <a:srgbClr val="C00000"/>
                </a:solidFill>
              </a:rPr>
              <a:t>по </a:t>
            </a:r>
            <a:r>
              <a:rPr lang="ru-RU" sz="1600" b="1" dirty="0">
                <a:solidFill>
                  <a:srgbClr val="C00000"/>
                </a:solidFill>
              </a:rPr>
              <a:t>значению </a:t>
            </a:r>
            <a:r>
              <a:rPr lang="ru-RU" sz="1600" b="1" dirty="0" smtClean="0"/>
              <a:t>– удаленный </a:t>
            </a:r>
            <a:r>
              <a:rPr lang="ru-RU" sz="1600" b="1" dirty="0"/>
              <a:t>объект </a:t>
            </a:r>
            <a:r>
              <a:rPr lang="ru-RU" sz="1600" b="1" dirty="0" smtClean="0"/>
              <a:t>сериализируется и </a:t>
            </a:r>
            <a:r>
              <a:rPr lang="ru-RU" sz="1600" b="1" dirty="0"/>
              <a:t>его копия передается в другой </a:t>
            </a:r>
            <a:r>
              <a:rPr lang="ru-RU" sz="1600" b="1" dirty="0" smtClean="0"/>
              <a:t>процесс.</a:t>
            </a:r>
            <a:endParaRPr lang="en-US" sz="1600" b="1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b="1" dirty="0" smtClean="0"/>
          </a:p>
          <a:p>
            <a:pPr algn="just"/>
            <a:r>
              <a:rPr lang="ru-RU" sz="1600" b="1" dirty="0"/>
              <a:t>«Маршализовать» объект означает </a:t>
            </a:r>
            <a:r>
              <a:rPr lang="ru-RU" sz="1600" b="1" dirty="0">
                <a:solidFill>
                  <a:srgbClr val="C00000"/>
                </a:solidFill>
              </a:rPr>
              <a:t>записать его состояние </a:t>
            </a:r>
            <a:r>
              <a:rPr lang="ru-RU" sz="1600" b="1" dirty="0" smtClean="0">
                <a:solidFill>
                  <a:srgbClr val="C00000"/>
                </a:solidFill>
              </a:rPr>
              <a:t>и кодовую базу </a:t>
            </a:r>
            <a:r>
              <a:rPr lang="ru-RU" sz="1600" b="1" dirty="0" smtClean="0"/>
              <a:t>(исходный код программы) таким </a:t>
            </a:r>
            <a:r>
              <a:rPr lang="ru-RU" sz="1600" b="1" dirty="0"/>
              <a:t>образом, чтобы при обратной операции получалась копия </a:t>
            </a:r>
            <a:r>
              <a:rPr lang="ru-RU" sz="1600" b="1" dirty="0" smtClean="0"/>
              <a:t>оригинала. 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«</a:t>
            </a:r>
            <a:r>
              <a:rPr lang="ru-RU" sz="1600" b="1" dirty="0" err="1"/>
              <a:t>Сериализировать</a:t>
            </a:r>
            <a:r>
              <a:rPr lang="ru-RU" sz="1600" b="1" dirty="0"/>
              <a:t>» объект означает </a:t>
            </a:r>
            <a:r>
              <a:rPr lang="ru-RU" sz="1600" b="1" dirty="0">
                <a:solidFill>
                  <a:srgbClr val="C00000"/>
                </a:solidFill>
              </a:rPr>
              <a:t>превращать его состояние в поток байт </a:t>
            </a:r>
            <a:r>
              <a:rPr lang="ru-RU" sz="1600" b="1" dirty="0"/>
              <a:t>таким образом, чтобы указанный поток мог быть преобразован обратно в копию исходного объекта.</a:t>
            </a:r>
            <a:endParaRPr lang="ru-RU" sz="1600" b="1" dirty="0" smtClean="0"/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err="1" smtClean="0"/>
              <a:t>Маршалинг</a:t>
            </a:r>
            <a:r>
              <a:rPr lang="ru-RU" sz="1600" b="1" dirty="0" smtClean="0"/>
              <a:t> </a:t>
            </a:r>
            <a:r>
              <a:rPr lang="ru-RU" sz="1600" b="1" dirty="0"/>
              <a:t>подобен сериализации, за исключением того, что при </a:t>
            </a:r>
            <a:r>
              <a:rPr lang="ru-RU" sz="1600" b="1" dirty="0" err="1"/>
              <a:t>маршалинге</a:t>
            </a:r>
            <a:r>
              <a:rPr lang="ru-RU" sz="1600" b="1" dirty="0"/>
              <a:t> записываются кодовые базы.</a:t>
            </a:r>
            <a:endParaRPr lang="en-US" sz="1600" b="1" dirty="0"/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/>
              <a:t>Например, </a:t>
            </a:r>
            <a:r>
              <a:rPr lang="ru-RU" sz="1600" b="1" dirty="0" err="1"/>
              <a:t>маршалинг</a:t>
            </a:r>
            <a:r>
              <a:rPr lang="ru-RU" sz="1600" b="1" dirty="0"/>
              <a:t> широко используется в скриптах и приложениях, применяющих технологии </a:t>
            </a:r>
            <a:r>
              <a:rPr lang="ru-RU" sz="1600" b="1" dirty="0" smtClean="0">
                <a:solidFill>
                  <a:srgbClr val="C00000"/>
                </a:solidFill>
              </a:rPr>
              <a:t>XPCOM</a:t>
            </a:r>
            <a:r>
              <a:rPr lang="ru-RU" sz="1600" b="1" dirty="0" smtClean="0"/>
              <a:t> (</a:t>
            </a:r>
            <a:r>
              <a:rPr lang="ru-RU" sz="1600" b="1" dirty="0" err="1"/>
              <a:t>кросплатформенная</a:t>
            </a:r>
            <a:r>
              <a:rPr lang="ru-RU" sz="1600" b="1" dirty="0"/>
              <a:t> компонентно-ориентированная модель разработки ПО</a:t>
            </a:r>
            <a:r>
              <a:rPr lang="ru-RU" sz="1600" b="1" dirty="0" smtClean="0"/>
              <a:t>), </a:t>
            </a:r>
            <a:r>
              <a:rPr lang="ru-RU" sz="1600" b="1" dirty="0"/>
              <a:t>поставляемой в составе </a:t>
            </a:r>
            <a:r>
              <a:rPr lang="ru-RU" sz="1600" b="1" dirty="0">
                <a:solidFill>
                  <a:srgbClr val="C00000"/>
                </a:solidFill>
              </a:rPr>
              <a:t>Mozilla application </a:t>
            </a:r>
            <a:r>
              <a:rPr lang="ru-RU" sz="1600" b="1" dirty="0" err="1">
                <a:solidFill>
                  <a:srgbClr val="C00000"/>
                </a:solidFill>
              </a:rPr>
              <a:t>framework</a:t>
            </a:r>
            <a:r>
              <a:rPr lang="ru-RU" sz="1600" b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4664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Маршализация</a:t>
            </a:r>
            <a:r>
              <a:rPr lang="mk-MK" sz="1600" b="1" dirty="0" smtClean="0">
                <a:solidFill>
                  <a:schemeClr val="bg1"/>
                </a:solidFill>
              </a:rPr>
              <a:t>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31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75" y="4509144"/>
            <a:ext cx="7551262" cy="1340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87" y="1448736"/>
            <a:ext cx="8762931" cy="270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961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32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28696" y="2974298"/>
            <a:ext cx="86411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/>
              <a:t>КЛИЕНТ-СЕРВЕРНАЯ АРХИТЕКТУРА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103519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Клиент-серверная архитектура</a:t>
            </a:r>
            <a:r>
              <a:rPr lang="mk-MK" sz="1600" b="1" dirty="0" smtClean="0">
                <a:solidFill>
                  <a:schemeClr val="bg1"/>
                </a:solidFill>
              </a:rPr>
              <a:t>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33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228576" y="1329762"/>
            <a:ext cx="868684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Согласно парадигме клиент-серверной архитектуры</a:t>
            </a:r>
            <a:r>
              <a:rPr lang="ru-RU" sz="1600" b="1" dirty="0" smtClean="0"/>
              <a:t>: один </a:t>
            </a:r>
            <a:r>
              <a:rPr lang="ru-RU" sz="1600" b="1" dirty="0"/>
              <a:t>или несколько клиентов и </a:t>
            </a:r>
            <a:r>
              <a:rPr lang="ru-RU" sz="1600" b="1" dirty="0">
                <a:solidFill>
                  <a:srgbClr val="C00000"/>
                </a:solidFill>
              </a:rPr>
              <a:t>один или несколько серверов</a:t>
            </a:r>
            <a:r>
              <a:rPr lang="ru-RU" sz="1600" b="1" dirty="0"/>
              <a:t> </a:t>
            </a:r>
            <a:r>
              <a:rPr lang="ru-RU" sz="1600" b="1" dirty="0" smtClean="0"/>
              <a:t>совместно </a:t>
            </a:r>
            <a:r>
              <a:rPr lang="ru-RU" sz="1600" b="1" dirty="0"/>
              <a:t>с </a:t>
            </a:r>
            <a:r>
              <a:rPr lang="ru-RU" sz="1600" b="1" dirty="0">
                <a:solidFill>
                  <a:srgbClr val="C00000"/>
                </a:solidFill>
              </a:rPr>
              <a:t>базовой операционной системой </a:t>
            </a:r>
            <a:r>
              <a:rPr lang="ru-RU" sz="1600" b="1" dirty="0" smtClean="0"/>
              <a:t>и </a:t>
            </a:r>
            <a:r>
              <a:rPr lang="ru-RU" sz="1600" b="1" dirty="0">
                <a:solidFill>
                  <a:srgbClr val="C00000"/>
                </a:solidFill>
              </a:rPr>
              <a:t>средой взаимодействия </a:t>
            </a:r>
            <a:r>
              <a:rPr lang="ru-RU" sz="1600" b="1" dirty="0" smtClean="0"/>
              <a:t>образуют </a:t>
            </a:r>
            <a:r>
              <a:rPr lang="ru-RU" sz="1600" b="1" dirty="0">
                <a:solidFill>
                  <a:srgbClr val="C00000"/>
                </a:solidFill>
              </a:rPr>
              <a:t>единую систему</a:t>
            </a:r>
            <a:r>
              <a:rPr lang="ru-RU" sz="1600" b="1" dirty="0"/>
              <a:t>, обеспечивающую распределенные вычисления, анализ и представление </a:t>
            </a:r>
            <a:r>
              <a:rPr lang="ru-RU" sz="1600" b="1" dirty="0" smtClean="0"/>
              <a:t>данных.</a:t>
            </a:r>
            <a:endParaRPr lang="ru-RU" sz="1600" b="1" dirty="0"/>
          </a:p>
          <a:p>
            <a:pPr algn="just">
              <a:buFont typeface="Wingdings" pitchFamily="2" charset="2"/>
              <a:buNone/>
            </a:pPr>
            <a:endParaRPr lang="ru-RU" sz="1600" b="1" dirty="0" smtClean="0"/>
          </a:p>
          <a:p>
            <a:pPr algn="just">
              <a:buFont typeface="Wingdings" pitchFamily="2" charset="2"/>
              <a:buNone/>
            </a:pPr>
            <a:endParaRPr lang="ru-RU" sz="1600" b="1" dirty="0" smtClean="0"/>
          </a:p>
          <a:p>
            <a:pPr algn="just">
              <a:buFont typeface="Wingdings" pitchFamily="2" charset="2"/>
              <a:buNone/>
            </a:pPr>
            <a:endParaRPr lang="ru-RU" sz="1600" b="1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60" y="2438868"/>
            <a:ext cx="5568102" cy="3841001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320576" y="2348856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sz="1600" b="1" dirty="0"/>
              <a:t>Процесс разработки распределенных приложений достаточно сложен и одной из наиболее важных задач является решение того, как </a:t>
            </a:r>
            <a:r>
              <a:rPr lang="ru-RU" sz="1600" b="1" dirty="0">
                <a:solidFill>
                  <a:srgbClr val="C00000"/>
                </a:solidFill>
              </a:rPr>
              <a:t>функциональность</a:t>
            </a:r>
            <a:r>
              <a:rPr lang="ru-RU" sz="1600" b="1" dirty="0"/>
              <a:t> приложения должна быть </a:t>
            </a:r>
            <a:r>
              <a:rPr lang="ru-RU" sz="1600" b="1" dirty="0">
                <a:solidFill>
                  <a:srgbClr val="C00000"/>
                </a:solidFill>
              </a:rPr>
              <a:t>распределена между клиентской и серверной частью</a:t>
            </a:r>
            <a:r>
              <a:rPr lang="ru-RU" sz="1600" b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64995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Алгоритм работы клиент-серверной архитектуры</a:t>
            </a:r>
            <a:r>
              <a:rPr lang="mk-MK" sz="1600" b="1" dirty="0" smtClean="0">
                <a:solidFill>
                  <a:schemeClr val="bg1"/>
                </a:solidFill>
              </a:rPr>
              <a:t>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34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38088" y="1329762"/>
            <a:ext cx="88445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В классическом случае данная схема функционирует следующим образом</a:t>
            </a:r>
            <a:r>
              <a:rPr lang="ru-RU" sz="1600" b="1" dirty="0" smtClean="0"/>
              <a:t>:</a:t>
            </a:r>
            <a:endParaRPr lang="en-US" sz="1600" b="1" dirty="0" smtClean="0"/>
          </a:p>
          <a:p>
            <a:pPr algn="just"/>
            <a:r>
              <a:rPr lang="ru-RU" sz="1600" b="1" dirty="0" smtClean="0"/>
              <a:t> </a:t>
            </a:r>
            <a:endParaRPr lang="ru-RU" sz="1600" b="1" dirty="0"/>
          </a:p>
          <a:p>
            <a:pPr marL="342900" indent="-342900" algn="just">
              <a:buFont typeface="+mj-lt"/>
              <a:buAutoNum type="arabicPeriod"/>
            </a:pPr>
            <a:r>
              <a:rPr lang="ru-RU" sz="1600" b="1" dirty="0" smtClean="0"/>
              <a:t>клиент </a:t>
            </a:r>
            <a:r>
              <a:rPr lang="ru-RU" sz="1600" b="1" dirty="0"/>
              <a:t>формирует и посылает запрос на сервер;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1600" b="1" dirty="0" smtClean="0"/>
              <a:t>сервер </a:t>
            </a:r>
            <a:r>
              <a:rPr lang="ru-RU" sz="1600" b="1" dirty="0"/>
              <a:t>производит необходимые манипуляции с данными, формирует результат и передаёт его клиенту;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1600" b="1" dirty="0" smtClean="0"/>
              <a:t>клиент </a:t>
            </a:r>
            <a:r>
              <a:rPr lang="ru-RU" sz="1600" b="1" dirty="0"/>
              <a:t>получает результат, отображает его на устройстве вывода и ждет дальнейших действий пользователя. </a:t>
            </a:r>
          </a:p>
          <a:p>
            <a:endParaRPr lang="ru-RU" sz="1600" b="1" dirty="0"/>
          </a:p>
          <a:p>
            <a:pPr algn="just"/>
            <a:r>
              <a:rPr lang="ru-RU" sz="1600" b="1" dirty="0"/>
              <a:t>Цикл повторяется, пока пользователь не закончит работу с сервером</a:t>
            </a:r>
            <a:r>
              <a:rPr lang="ru-RU" sz="1600" b="1" dirty="0" smtClean="0"/>
              <a:t>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007" y="3609204"/>
            <a:ext cx="523875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04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Уровни клиент-серверной архитектуры</a:t>
            </a:r>
            <a:r>
              <a:rPr lang="mk-MK" sz="1600" b="1" dirty="0" smtClean="0">
                <a:solidFill>
                  <a:schemeClr val="bg1"/>
                </a:solidFill>
              </a:rPr>
              <a:t>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35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38088" y="1329762"/>
            <a:ext cx="3803828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Сегодня выделяют 3 основных уровня клиент-серверной архитектуры</a:t>
            </a:r>
            <a:r>
              <a:rPr lang="ru-RU" sz="1600" b="1" dirty="0" smtClean="0"/>
              <a:t>:</a:t>
            </a:r>
          </a:p>
          <a:p>
            <a:pPr algn="just"/>
            <a:endParaRPr lang="ru-RU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 smtClean="0"/>
              <a:t>Уровень </a:t>
            </a:r>
            <a:r>
              <a:rPr lang="ru-RU" sz="1600" b="1" dirty="0"/>
              <a:t>представления </a:t>
            </a:r>
            <a:r>
              <a:rPr lang="ru-RU" sz="1600" b="1" dirty="0" smtClean="0"/>
              <a:t>(</a:t>
            </a:r>
            <a:r>
              <a:rPr lang="ru-RU" sz="1600" dirty="0"/>
              <a:t>отвечает за пользовательский интерфейс</a:t>
            </a:r>
            <a:r>
              <a:rPr lang="ru-RU" sz="1600" b="1" dirty="0" smtClean="0"/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smtClean="0"/>
              <a:t>Уровень бизнес-логики (</a:t>
            </a:r>
            <a:r>
              <a:rPr lang="ru-RU" sz="1600" dirty="0"/>
              <a:t>реализует алгоритм решения конкретной задачи</a:t>
            </a:r>
            <a:r>
              <a:rPr lang="ru-RU" sz="1600" b="1" dirty="0" smtClean="0"/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smtClean="0"/>
              <a:t>Уровень данных (</a:t>
            </a:r>
            <a:r>
              <a:rPr lang="ru-RU" sz="1600" dirty="0"/>
              <a:t>обеспечивает доступ к необходимым ресурсам</a:t>
            </a:r>
            <a:r>
              <a:rPr lang="ru-RU" sz="1600" b="1" dirty="0" smtClean="0"/>
              <a:t>)</a:t>
            </a:r>
            <a:endParaRPr lang="ru-RU" sz="1600" b="1" dirty="0"/>
          </a:p>
          <a:p>
            <a:pPr algn="just">
              <a:buFont typeface="Wingdings" pitchFamily="2" charset="2"/>
              <a:buNone/>
            </a:pPr>
            <a:endParaRPr lang="ru-RU" sz="1600" b="1" dirty="0" smtClean="0"/>
          </a:p>
          <a:p>
            <a:pPr algn="just">
              <a:buFont typeface="Wingdings" pitchFamily="2" charset="2"/>
              <a:buNone/>
            </a:pPr>
            <a:endParaRPr lang="ru-RU" sz="1600" b="1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484" y="1329762"/>
            <a:ext cx="5115005" cy="4571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524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Двухзвенная</a:t>
            </a:r>
            <a:r>
              <a:rPr lang="en-US" sz="1600" b="1" dirty="0" smtClean="0">
                <a:solidFill>
                  <a:schemeClr val="bg1"/>
                </a:solidFill>
              </a:rPr>
              <a:t> (Two-tier)</a:t>
            </a:r>
            <a:r>
              <a:rPr lang="ru-RU" sz="1600" b="1" dirty="0" smtClean="0">
                <a:solidFill>
                  <a:schemeClr val="bg1"/>
                </a:solidFill>
              </a:rPr>
              <a:t> архитектура клиент-сервер</a:t>
            </a:r>
            <a:r>
              <a:rPr lang="mk-MK" sz="1600" b="1" dirty="0" smtClean="0">
                <a:solidFill>
                  <a:schemeClr val="bg1"/>
                </a:solidFill>
              </a:rPr>
              <a:t>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36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642" y="1358724"/>
            <a:ext cx="7029450" cy="2828925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67466" y="4419132"/>
            <a:ext cx="86251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Сервер </a:t>
            </a:r>
            <a:r>
              <a:rPr lang="ru-RU" sz="1600" b="1" dirty="0"/>
              <a:t>отвечает на клиентские запросы напрямую и в полном объеме, при этом используя только </a:t>
            </a:r>
            <a:r>
              <a:rPr lang="ru-RU" sz="1600" b="1" dirty="0">
                <a:solidFill>
                  <a:srgbClr val="C00000"/>
                </a:solidFill>
              </a:rPr>
              <a:t>собственные ресурсы</a:t>
            </a:r>
            <a:r>
              <a:rPr lang="ru-RU" sz="1600" b="1" dirty="0" smtClean="0"/>
              <a:t>.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 </a:t>
            </a:r>
            <a:r>
              <a:rPr lang="ru-RU" sz="1600" b="1" dirty="0"/>
              <a:t>Т.е. сервер не вызывает сторонние сетевые приложения и не обращается к сторонним ресурсам для выполнения какой-либо части </a:t>
            </a:r>
            <a:r>
              <a:rPr lang="ru-RU" sz="1600" b="1" dirty="0" smtClean="0"/>
              <a:t>запроса.</a:t>
            </a:r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370165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Трехзвенная </a:t>
            </a:r>
            <a:r>
              <a:rPr lang="en-US" sz="1600" b="1" dirty="0" smtClean="0">
                <a:solidFill>
                  <a:schemeClr val="bg1"/>
                </a:solidFill>
              </a:rPr>
              <a:t>(Three-Tier) </a:t>
            </a:r>
            <a:r>
              <a:rPr lang="ru-RU" sz="1600" b="1" dirty="0" smtClean="0">
                <a:solidFill>
                  <a:schemeClr val="bg1"/>
                </a:solidFill>
              </a:rPr>
              <a:t>архитектура клиент-сервер</a:t>
            </a:r>
            <a:r>
              <a:rPr lang="mk-MK" sz="1600" b="1" dirty="0" smtClean="0">
                <a:solidFill>
                  <a:schemeClr val="bg1"/>
                </a:solidFill>
              </a:rPr>
              <a:t>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37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48" y="1533683"/>
            <a:ext cx="8442516" cy="2705425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99502" y="4217903"/>
            <a:ext cx="878308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Реализуются </a:t>
            </a:r>
            <a:r>
              <a:rPr lang="ru-RU" sz="1600" b="1" dirty="0">
                <a:solidFill>
                  <a:srgbClr val="C00000"/>
                </a:solidFill>
              </a:rPr>
              <a:t>на основе модели сервера приложений</a:t>
            </a:r>
            <a:r>
              <a:rPr lang="ru-RU" sz="1600" b="1" dirty="0"/>
              <a:t>, где сетевое приложение разделено на две и более частей, каждая из которых может выполняться на отдельном компьютере. </a:t>
            </a:r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Выделенные </a:t>
            </a:r>
            <a:r>
              <a:rPr lang="ru-RU" sz="1600" b="1" dirty="0"/>
              <a:t>части приложения взаимодействуют друг с другом, обмениваясь сообщениями в заранее согласованном формате.</a:t>
            </a:r>
          </a:p>
        </p:txBody>
      </p:sp>
    </p:spTree>
    <p:extLst>
      <p:ext uri="{BB962C8B-B14F-4D97-AF65-F5344CB8AC3E}">
        <p14:creationId xmlns:p14="http://schemas.microsoft.com/office/powerpoint/2010/main" val="90796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Многозвенные </a:t>
            </a:r>
            <a:r>
              <a:rPr lang="en-US" sz="1600" b="1" dirty="0" smtClean="0">
                <a:solidFill>
                  <a:schemeClr val="bg1"/>
                </a:solidFill>
              </a:rPr>
              <a:t>(N-Tier) </a:t>
            </a:r>
            <a:r>
              <a:rPr lang="ru-RU" sz="1600" b="1" dirty="0" smtClean="0">
                <a:solidFill>
                  <a:schemeClr val="bg1"/>
                </a:solidFill>
              </a:rPr>
              <a:t>архитектуры клиент-сервер</a:t>
            </a:r>
            <a:r>
              <a:rPr lang="mk-MK" sz="1600" b="1" dirty="0" smtClean="0">
                <a:solidFill>
                  <a:schemeClr val="bg1"/>
                </a:solidFill>
              </a:rPr>
              <a:t>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38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47" y="1268712"/>
            <a:ext cx="7815551" cy="2602676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51424" y="3871388"/>
            <a:ext cx="86411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Происходит выделение </a:t>
            </a:r>
            <a:r>
              <a:rPr lang="ru-RU" sz="1600" b="1" dirty="0"/>
              <a:t>дополнительных серверов, каждый из которых будет представлять собственные сервисы и пользоваться услугами прочих серверов разного уровня.</a:t>
            </a:r>
          </a:p>
        </p:txBody>
      </p:sp>
    </p:spTree>
    <p:extLst>
      <p:ext uri="{BB962C8B-B14F-4D97-AF65-F5344CB8AC3E}">
        <p14:creationId xmlns:p14="http://schemas.microsoft.com/office/powerpoint/2010/main" val="109387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39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28696" y="2974298"/>
            <a:ext cx="86411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/>
              <a:t>ПЕРЕНОС ПРОГРАММНОГО КОДА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128987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mk-MK" sz="1600" b="1" dirty="0" smtClean="0">
                <a:solidFill>
                  <a:schemeClr val="bg1"/>
                </a:solidFill>
              </a:rPr>
              <a:t>Промежуточное ПО РВС.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4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228576" y="1329762"/>
            <a:ext cx="868684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ru-RU" sz="1600" b="1" dirty="0"/>
              <a:t>Промежуточное ПО представляет </a:t>
            </a:r>
            <a:r>
              <a:rPr lang="ru-RU" sz="1600" b="1" dirty="0">
                <a:solidFill>
                  <a:srgbClr val="C00000"/>
                </a:solidFill>
              </a:rPr>
              <a:t>набор сервисов</a:t>
            </a:r>
            <a:r>
              <a:rPr lang="ru-RU" sz="1600" b="1" dirty="0"/>
              <a:t>, обращение к которым позволяет различным приложениям, в общем случае выполняющимся на разных платформах, </a:t>
            </a:r>
            <a:r>
              <a:rPr lang="ru-RU" sz="1600" b="1" dirty="0">
                <a:solidFill>
                  <a:srgbClr val="C00000"/>
                </a:solidFill>
              </a:rPr>
              <a:t>взаимодействовать между </a:t>
            </a:r>
            <a:r>
              <a:rPr lang="ru-RU" sz="1600" b="1" dirty="0" smtClean="0">
                <a:solidFill>
                  <a:srgbClr val="C00000"/>
                </a:solidFill>
              </a:rPr>
              <a:t>собой</a:t>
            </a:r>
            <a:r>
              <a:rPr lang="ru-RU" sz="1600" b="1" dirty="0"/>
              <a:t>.</a:t>
            </a:r>
            <a:endParaRPr lang="en-US" sz="1600" b="1" dirty="0" smtClean="0"/>
          </a:p>
          <a:p>
            <a:pPr algn="ctr">
              <a:buFont typeface="Wingdings" pitchFamily="2" charset="2"/>
              <a:buNone/>
            </a:pPr>
            <a:endPara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buFont typeface="Wingdings" pitchFamily="2" charset="2"/>
              <a:buNone/>
            </a:pP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Видимость 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работы с единой вычислительной системой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algn="ctr">
              <a:buFont typeface="Wingdings" pitchFamily="2" charset="2"/>
              <a:buNone/>
            </a:pP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>
              <a:buFont typeface="Wingdings" pitchFamily="2" charset="2"/>
              <a:buNone/>
            </a:pPr>
            <a:r>
              <a:rPr lang="ru-RU" sz="1600" b="1" dirty="0"/>
              <a:t>Характеристики РВС:</a:t>
            </a:r>
          </a:p>
          <a:p>
            <a:pPr marL="285750" indent="-285750" algn="just">
              <a:buFontTx/>
              <a:buChar char="-"/>
            </a:pPr>
            <a:r>
              <a:rPr lang="ru-RU" sz="1600" b="1" dirty="0"/>
              <a:t>Доступ к ресурсам (скрыта разница в представлении данных).</a:t>
            </a:r>
          </a:p>
          <a:p>
            <a:pPr marL="285750" indent="-285750" algn="just">
              <a:buFontTx/>
              <a:buChar char="-"/>
            </a:pPr>
            <a:r>
              <a:rPr lang="ru-RU" sz="1600" b="1" dirty="0"/>
              <a:t>Местоположение ресурсов (несущественно для пользователей</a:t>
            </a:r>
            <a:r>
              <a:rPr lang="ru-RU" sz="1600" b="1" dirty="0" smtClean="0"/>
              <a:t>).</a:t>
            </a:r>
            <a:endParaRPr lang="ru-RU" sz="1600" b="1" dirty="0"/>
          </a:p>
          <a:p>
            <a:pPr marL="285750" indent="-285750" algn="just">
              <a:buFontTx/>
              <a:buChar char="-"/>
            </a:pPr>
            <a:r>
              <a:rPr lang="ru-RU" sz="1600" b="1" dirty="0"/>
              <a:t>Репликация (сокрытие существования копий).</a:t>
            </a:r>
          </a:p>
          <a:p>
            <a:pPr marL="285750" indent="-285750" algn="just">
              <a:buFontTx/>
              <a:buChar char="-"/>
            </a:pPr>
            <a:r>
              <a:rPr lang="ru-RU" sz="1600" b="1" dirty="0"/>
              <a:t>Параллельный доступ (одновременное использование).</a:t>
            </a:r>
          </a:p>
          <a:p>
            <a:pPr marL="285750" indent="-285750" algn="just">
              <a:buFontTx/>
              <a:buChar char="-"/>
            </a:pPr>
            <a:r>
              <a:rPr lang="ru-RU" sz="1600" b="1" dirty="0"/>
              <a:t>Независимость от отказов доступа к ресурсам. </a:t>
            </a:r>
          </a:p>
          <a:p>
            <a:pPr algn="ctr">
              <a:buFont typeface="Wingdings" pitchFamily="2" charset="2"/>
              <a:buNone/>
            </a:pPr>
            <a:endParaRPr lang="ru-RU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buFont typeface="Wingdings" pitchFamily="2" charset="2"/>
              <a:buNone/>
            </a:pPr>
            <a:endParaRPr lang="ru-RU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9079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Перенос программного кода.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40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55672" y="1358724"/>
            <a:ext cx="882691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 Рассмотренные </a:t>
            </a:r>
            <a:r>
              <a:rPr lang="ru-RU" sz="1600" b="1" dirty="0"/>
              <a:t>до настоящего момента распределенные ВС осуществляли взаимодействие между компонентами </a:t>
            </a:r>
            <a:r>
              <a:rPr lang="ru-RU" sz="1600" b="1" dirty="0">
                <a:solidFill>
                  <a:srgbClr val="C00000"/>
                </a:solidFill>
              </a:rPr>
              <a:t>за счет передачи данных</a:t>
            </a:r>
            <a:r>
              <a:rPr lang="ru-RU" sz="1600" b="1" dirty="0"/>
              <a:t>. Однако существуют задачи, которые могут эффективно решаться с использованием </a:t>
            </a:r>
            <a:r>
              <a:rPr lang="ru-RU" sz="1600" b="1" dirty="0">
                <a:solidFill>
                  <a:srgbClr val="C00000"/>
                </a:solidFill>
              </a:rPr>
              <a:t>переноса исполняемого кода</a:t>
            </a:r>
            <a:r>
              <a:rPr lang="ru-RU" sz="1600" b="1" dirty="0"/>
              <a:t> программы на узлы распределенной ВС перед (или даже непосредственно во время) ее </a:t>
            </a:r>
            <a:r>
              <a:rPr lang="ru-RU" sz="1600" b="1" dirty="0" smtClean="0"/>
              <a:t>исполнения.</a:t>
            </a:r>
          </a:p>
          <a:p>
            <a:endParaRPr lang="ru-RU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smtClean="0">
                <a:solidFill>
                  <a:srgbClr val="C00000"/>
                </a:solidFill>
              </a:rPr>
              <a:t>Балансировка </a:t>
            </a:r>
            <a:r>
              <a:rPr lang="ru-RU" sz="1600" b="1" dirty="0">
                <a:solidFill>
                  <a:srgbClr val="C00000"/>
                </a:solidFill>
              </a:rPr>
              <a:t>нагрузки вычислительных модулей </a:t>
            </a:r>
            <a:r>
              <a:rPr lang="ru-RU" sz="1600" b="1" dirty="0"/>
              <a:t>распределенной ВС, и повышение производительности. </a:t>
            </a:r>
            <a:endParaRPr lang="ru-RU" sz="1600" b="1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smtClean="0">
                <a:solidFill>
                  <a:srgbClr val="C00000"/>
                </a:solidFill>
              </a:rPr>
              <a:t>Уменьшение </a:t>
            </a:r>
            <a:r>
              <a:rPr lang="ru-RU" sz="1600" b="1" dirty="0">
                <a:solidFill>
                  <a:srgbClr val="C00000"/>
                </a:solidFill>
              </a:rPr>
              <a:t>трафика </a:t>
            </a:r>
            <a:r>
              <a:rPr lang="ru-RU" sz="1600" b="1" dirty="0"/>
              <a:t>в коммуникационной подсистеме распределенной ВС. </a:t>
            </a:r>
            <a:endParaRPr lang="ru-RU" sz="1600" b="1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smtClean="0">
                <a:solidFill>
                  <a:srgbClr val="C00000"/>
                </a:solidFill>
              </a:rPr>
              <a:t>Обеспечение </a:t>
            </a:r>
            <a:r>
              <a:rPr lang="ru-RU" sz="1600" b="1" dirty="0">
                <a:solidFill>
                  <a:srgbClr val="C00000"/>
                </a:solidFill>
              </a:rPr>
              <a:t>гибкости</a:t>
            </a:r>
            <a:r>
              <a:rPr lang="ru-RU" sz="1600" b="1" dirty="0"/>
              <a:t> распределенных ВС и возможности динамического </a:t>
            </a:r>
            <a:r>
              <a:rPr lang="ru-RU" sz="1600" b="1" dirty="0" smtClean="0"/>
              <a:t>конфигурирования.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smtClean="0">
                <a:solidFill>
                  <a:srgbClr val="C00000"/>
                </a:solidFill>
              </a:rPr>
              <a:t>Отсутствие</a:t>
            </a:r>
            <a:r>
              <a:rPr lang="ru-RU" sz="1600" b="1" dirty="0" smtClean="0"/>
              <a:t> </a:t>
            </a:r>
            <a:r>
              <a:rPr lang="ru-RU" sz="1600" b="1" dirty="0">
                <a:solidFill>
                  <a:srgbClr val="C00000"/>
                </a:solidFill>
              </a:rPr>
              <a:t>необходимости</a:t>
            </a:r>
            <a:r>
              <a:rPr lang="ru-RU" sz="1600" b="1" dirty="0"/>
              <a:t> иметь </a:t>
            </a:r>
            <a:r>
              <a:rPr lang="ru-RU" sz="1600" b="1" dirty="0">
                <a:solidFill>
                  <a:srgbClr val="C00000"/>
                </a:solidFill>
              </a:rPr>
              <a:t>заранее сконфигурированное прикладное ПО </a:t>
            </a:r>
            <a:r>
              <a:rPr lang="ru-RU" sz="1600" b="1" dirty="0"/>
              <a:t>в узлах системы. </a:t>
            </a:r>
            <a:r>
              <a:rPr lang="ru-RU" sz="1600" b="1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4369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Модели переноса кода.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41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55672" y="1358724"/>
            <a:ext cx="882691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 Перенос кода в РВС происходит в форме </a:t>
            </a:r>
            <a:r>
              <a:rPr lang="ru-RU" sz="1600" b="1" dirty="0" smtClean="0">
                <a:solidFill>
                  <a:srgbClr val="C00000"/>
                </a:solidFill>
              </a:rPr>
              <a:t>миграции процессов</a:t>
            </a:r>
            <a:r>
              <a:rPr lang="ru-RU" sz="1600" b="1" dirty="0" smtClean="0"/>
              <a:t>. В процессе выделяют следующие сегменты: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smtClean="0">
                <a:solidFill>
                  <a:srgbClr val="C00000"/>
                </a:solidFill>
              </a:rPr>
              <a:t>Сегмент кода: </a:t>
            </a:r>
            <a:r>
              <a:rPr lang="ru-RU" sz="1600" b="1" dirty="0" smtClean="0"/>
              <a:t>исполняемый код программы.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smtClean="0">
                <a:solidFill>
                  <a:srgbClr val="C00000"/>
                </a:solidFill>
              </a:rPr>
              <a:t>Сегмент ресурсов:</a:t>
            </a:r>
            <a:r>
              <a:rPr lang="ru-RU" sz="1600" b="1" dirty="0" smtClean="0"/>
              <a:t> содержит ссылки на внешние ресурсы, используемые процессом (файлы, устройства ввода/вывода и т.п.)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smtClean="0">
                <a:solidFill>
                  <a:srgbClr val="C00000"/>
                </a:solidFill>
              </a:rPr>
              <a:t>Сегмент исполнения: </a:t>
            </a:r>
            <a:r>
              <a:rPr lang="ru-RU" sz="1600" b="1" dirty="0" smtClean="0"/>
              <a:t>хранение состояния процесса (стек, счетчик программы и т.п.).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49" y="2932733"/>
            <a:ext cx="7250113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112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Слабая и сильная мобильность.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42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55672" y="1358724"/>
            <a:ext cx="882691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 </a:t>
            </a:r>
            <a:r>
              <a:rPr lang="ru-RU" sz="1600" b="1" dirty="0">
                <a:solidFill>
                  <a:srgbClr val="C00000"/>
                </a:solidFill>
              </a:rPr>
              <a:t>Слабая мобильность </a:t>
            </a:r>
            <a:r>
              <a:rPr lang="ru-RU" sz="1600" b="1" dirty="0"/>
              <a:t>подразумевает перенос </a:t>
            </a:r>
            <a:r>
              <a:rPr lang="ru-RU" sz="1600" b="1" dirty="0">
                <a:solidFill>
                  <a:srgbClr val="C00000"/>
                </a:solidFill>
              </a:rPr>
              <a:t>только сегмента кода </a:t>
            </a:r>
            <a:r>
              <a:rPr lang="ru-RU" sz="1600" b="1" dirty="0"/>
              <a:t>(возможно, с некоторыми данными инициализации). Перенесенная программа всегда запускается с исходного состояния (например, JAVA-апплеты). </a:t>
            </a:r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>
                <a:solidFill>
                  <a:srgbClr val="C00000"/>
                </a:solidFill>
              </a:rPr>
              <a:t>Сильная мобильность </a:t>
            </a:r>
            <a:r>
              <a:rPr lang="ru-RU" sz="1600" b="1" dirty="0"/>
              <a:t>подразумевает перенос и </a:t>
            </a:r>
            <a:r>
              <a:rPr lang="ru-RU" sz="1600" b="1" dirty="0">
                <a:solidFill>
                  <a:srgbClr val="C00000"/>
                </a:solidFill>
              </a:rPr>
              <a:t>сегмента исполнения </a:t>
            </a:r>
            <a:r>
              <a:rPr lang="ru-RU" sz="1600" b="1" dirty="0"/>
              <a:t>таким образом, чтобы после завершения переноса процесс мог продолжить свою работу с того состояния, в котором он был приостановлен на узле-источнике. </a:t>
            </a:r>
            <a:endParaRPr lang="ru-RU" sz="1600" b="1" dirty="0" smtClean="0"/>
          </a:p>
          <a:p>
            <a:pPr algn="just"/>
            <a:endParaRPr lang="ru-RU" sz="1600" b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44" y="3005328"/>
            <a:ext cx="3292324" cy="3141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89790" y="3283660"/>
            <a:ext cx="528232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Перенос, </a:t>
            </a:r>
            <a:r>
              <a:rPr lang="ru-RU" sz="1600" b="1" dirty="0">
                <a:solidFill>
                  <a:srgbClr val="C00000"/>
                </a:solidFill>
              </a:rPr>
              <a:t>инициированный отправителем</a:t>
            </a:r>
            <a:r>
              <a:rPr lang="ru-RU" sz="1600" b="1" dirty="0"/>
              <a:t>, часто происходит </a:t>
            </a:r>
            <a:r>
              <a:rPr lang="ru-RU" sz="1600" b="1" dirty="0">
                <a:solidFill>
                  <a:srgbClr val="C00000"/>
                </a:solidFill>
              </a:rPr>
              <a:t>при загрузке программ на вычислительный сервер</a:t>
            </a:r>
            <a:r>
              <a:rPr lang="ru-RU" sz="1600" b="1" dirty="0"/>
              <a:t>, при передаче поисковых программ на сервер баз данных, а так же при переносе и запуске троянских программ и прочих вирусов. 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Пример переноса, </a:t>
            </a:r>
            <a:r>
              <a:rPr lang="ru-RU" sz="1600" b="1" dirty="0">
                <a:solidFill>
                  <a:srgbClr val="C00000"/>
                </a:solidFill>
              </a:rPr>
              <a:t>инициированного получателем </a:t>
            </a:r>
            <a:r>
              <a:rPr lang="ru-RU" sz="1600" b="1" dirty="0"/>
              <a:t>– Java-апплеты. </a:t>
            </a:r>
          </a:p>
        </p:txBody>
      </p:sp>
    </p:spTree>
    <p:extLst>
      <p:ext uri="{BB962C8B-B14F-4D97-AF65-F5344CB8AC3E}">
        <p14:creationId xmlns:p14="http://schemas.microsoft.com/office/powerpoint/2010/main" val="393024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Связь с локальными ресурсами.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43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55672" y="1358724"/>
            <a:ext cx="882691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 </a:t>
            </a:r>
            <a:r>
              <a:rPr lang="ru-RU" sz="1600" b="1" dirty="0"/>
              <a:t>В отличие от сегмента кода и сегмента исполнения сегмент ресурсов невозможно также легко перенести на удаленную машину</a:t>
            </a:r>
            <a:r>
              <a:rPr lang="ru-RU" sz="1600" b="1" dirty="0" smtClean="0"/>
              <a:t>.</a:t>
            </a:r>
          </a:p>
          <a:p>
            <a:endParaRPr lang="ru-RU" sz="1600" b="1" dirty="0"/>
          </a:p>
          <a:p>
            <a:r>
              <a:rPr lang="ru-RU" sz="1600" b="1" dirty="0"/>
              <a:t>Выделяют 3 </a:t>
            </a:r>
            <a:r>
              <a:rPr lang="ru-RU" sz="1600" b="1" dirty="0">
                <a:solidFill>
                  <a:srgbClr val="C00000"/>
                </a:solidFill>
              </a:rPr>
              <a:t>типа привязки ресурса </a:t>
            </a:r>
            <a:r>
              <a:rPr lang="ru-RU" sz="1600" b="1" dirty="0"/>
              <a:t>к локальному процессу</a:t>
            </a:r>
            <a:r>
              <a:rPr lang="ru-RU" sz="1600" b="1" dirty="0" smtClean="0"/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C00000"/>
                </a:solidFill>
              </a:rPr>
              <a:t>По идентификатору </a:t>
            </a:r>
            <a:r>
              <a:rPr lang="ru-RU" sz="1600" b="1" dirty="0" smtClean="0"/>
              <a:t>– процесс </a:t>
            </a:r>
            <a:r>
              <a:rPr lang="ru-RU" sz="1600" b="1" dirty="0"/>
              <a:t>требует в точности тот ресурс, на который ссылается (URL-адрес для ссылки на конкретный документ</a:t>
            </a:r>
            <a:r>
              <a:rPr lang="ru-RU" sz="1600" b="1" dirty="0" smtClean="0"/>
              <a:t>).</a:t>
            </a:r>
            <a:endParaRPr lang="ru-RU" sz="16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smtClean="0">
                <a:solidFill>
                  <a:srgbClr val="C00000"/>
                </a:solidFill>
              </a:rPr>
              <a:t>По </a:t>
            </a:r>
            <a:r>
              <a:rPr lang="ru-RU" sz="1600" b="1" dirty="0">
                <a:solidFill>
                  <a:srgbClr val="C00000"/>
                </a:solidFill>
              </a:rPr>
              <a:t>значению </a:t>
            </a:r>
            <a:r>
              <a:rPr lang="ru-RU" sz="1600" b="1" dirty="0" smtClean="0"/>
              <a:t>– процессу </a:t>
            </a:r>
            <a:r>
              <a:rPr lang="ru-RU" sz="1600" b="1" dirty="0"/>
              <a:t>необходимо только значение ресурса </a:t>
            </a:r>
            <a:r>
              <a:rPr lang="ru-RU" sz="1600" b="1" dirty="0" smtClean="0"/>
              <a:t>(например, стандартные </a:t>
            </a:r>
            <a:r>
              <a:rPr lang="ru-RU" sz="1600" b="1" dirty="0"/>
              <a:t>библиотеки Java</a:t>
            </a:r>
            <a:r>
              <a:rPr lang="ru-RU" sz="1600" b="1" dirty="0" smtClean="0"/>
              <a:t>).</a:t>
            </a:r>
            <a:endParaRPr lang="ru-RU" sz="16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smtClean="0">
                <a:solidFill>
                  <a:srgbClr val="C00000"/>
                </a:solidFill>
              </a:rPr>
              <a:t>По </a:t>
            </a:r>
            <a:r>
              <a:rPr lang="ru-RU" sz="1600" b="1" dirty="0">
                <a:solidFill>
                  <a:srgbClr val="C00000"/>
                </a:solidFill>
              </a:rPr>
              <a:t>типу </a:t>
            </a:r>
            <a:r>
              <a:rPr lang="ru-RU" sz="1600" b="1" dirty="0" smtClean="0"/>
              <a:t>– при </a:t>
            </a:r>
            <a:r>
              <a:rPr lang="ru-RU" sz="1600" b="1" dirty="0"/>
              <a:t>обращении процесса к локальным устройствам (экран, принтер и т.п</a:t>
            </a:r>
            <a:r>
              <a:rPr lang="ru-RU" sz="1600" b="1" dirty="0" smtClean="0"/>
              <a:t>.).</a:t>
            </a:r>
            <a:endParaRPr lang="ru-RU" sz="1600" b="1" dirty="0"/>
          </a:p>
          <a:p>
            <a:endParaRPr lang="ru-RU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107212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Варианты переноса локальных ресурсов.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44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55672" y="1358724"/>
            <a:ext cx="882691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 </a:t>
            </a:r>
            <a:r>
              <a:rPr lang="ru-RU" sz="1600" b="1" dirty="0"/>
              <a:t>Выделяют 4 варианта решения задачи переноса локальных ресурсов</a:t>
            </a:r>
            <a:r>
              <a:rPr lang="ru-RU" sz="1600" b="1" dirty="0" smtClean="0"/>
              <a:t>:</a:t>
            </a:r>
          </a:p>
          <a:p>
            <a:pPr algn="just"/>
            <a:endParaRPr lang="ru-RU" sz="1600" b="1" dirty="0"/>
          </a:p>
          <a:p>
            <a:pPr marL="342900" indent="-342900" algn="just">
              <a:buFont typeface="+mj-lt"/>
              <a:buAutoNum type="arabicPeriod"/>
            </a:pPr>
            <a:r>
              <a:rPr lang="en-US" sz="1600" b="1" dirty="0" smtClean="0">
                <a:solidFill>
                  <a:srgbClr val="C00000"/>
                </a:solidFill>
              </a:rPr>
              <a:t>GR</a:t>
            </a:r>
            <a:r>
              <a:rPr lang="ru-RU" sz="1600" b="1" dirty="0" smtClean="0">
                <a:solidFill>
                  <a:srgbClr val="C00000"/>
                </a:solidFill>
              </a:rPr>
              <a:t> </a:t>
            </a:r>
            <a:r>
              <a:rPr lang="en-US" sz="1600" b="1" dirty="0" smtClean="0">
                <a:solidFill>
                  <a:srgbClr val="C00000"/>
                </a:solidFill>
              </a:rPr>
              <a:t>(global </a:t>
            </a:r>
            <a:r>
              <a:rPr lang="en-US" sz="1600" b="1" dirty="0">
                <a:solidFill>
                  <a:srgbClr val="C00000"/>
                </a:solidFill>
              </a:rPr>
              <a:t>reference </a:t>
            </a:r>
            <a:r>
              <a:rPr lang="en-US" sz="1600" b="1" dirty="0" smtClean="0">
                <a:solidFill>
                  <a:srgbClr val="C00000"/>
                </a:solidFill>
              </a:rPr>
              <a:t>)</a:t>
            </a:r>
            <a:r>
              <a:rPr lang="ru-RU" sz="1600" b="1" dirty="0" smtClean="0"/>
              <a:t> </a:t>
            </a:r>
            <a:r>
              <a:rPr lang="en-US" sz="1600" b="1" dirty="0" smtClean="0"/>
              <a:t>-</a:t>
            </a:r>
            <a:r>
              <a:rPr lang="ru-RU" sz="1600" b="1" dirty="0" smtClean="0"/>
              <a:t> организация </a:t>
            </a:r>
            <a:r>
              <a:rPr lang="ru-RU" sz="1600" b="1" dirty="0"/>
              <a:t>ссылки</a:t>
            </a:r>
            <a:r>
              <a:rPr lang="ru-RU" sz="1600" b="1" dirty="0" smtClean="0"/>
              <a:t>;</a:t>
            </a:r>
          </a:p>
          <a:p>
            <a:pPr marL="342900" indent="-342900" algn="just">
              <a:buFont typeface="+mj-lt"/>
              <a:buAutoNum type="arabicPeriod"/>
            </a:pPr>
            <a:endParaRPr lang="ru-RU" sz="1600" b="1" dirty="0"/>
          </a:p>
          <a:p>
            <a:pPr marL="342900" indent="-342900" algn="just">
              <a:buFont typeface="+mj-lt"/>
              <a:buAutoNum type="arabicPeriod"/>
            </a:pPr>
            <a:r>
              <a:rPr lang="en-US" sz="1600" b="1" dirty="0" smtClean="0">
                <a:solidFill>
                  <a:srgbClr val="C00000"/>
                </a:solidFill>
              </a:rPr>
              <a:t>MV</a:t>
            </a:r>
            <a:r>
              <a:rPr lang="ru-RU" sz="1600" b="1" dirty="0" smtClean="0">
                <a:solidFill>
                  <a:srgbClr val="C00000"/>
                </a:solidFill>
              </a:rPr>
              <a:t> </a:t>
            </a:r>
            <a:r>
              <a:rPr lang="en-US" sz="1600" b="1" dirty="0" smtClean="0">
                <a:solidFill>
                  <a:srgbClr val="C00000"/>
                </a:solidFill>
              </a:rPr>
              <a:t>(move</a:t>
            </a:r>
            <a:r>
              <a:rPr lang="en-US" sz="1600" b="1" dirty="0">
                <a:solidFill>
                  <a:srgbClr val="C00000"/>
                </a:solidFill>
              </a:rPr>
              <a:t>) </a:t>
            </a:r>
            <a:r>
              <a:rPr lang="en-US" sz="1600" b="1" dirty="0" smtClean="0"/>
              <a:t>-</a:t>
            </a:r>
            <a:r>
              <a:rPr lang="ru-RU" sz="1600" b="1" dirty="0" smtClean="0"/>
              <a:t> перенос </a:t>
            </a:r>
            <a:r>
              <a:rPr lang="ru-RU" sz="1600" b="1" dirty="0"/>
              <a:t>ресурса;</a:t>
            </a:r>
          </a:p>
          <a:p>
            <a:pPr marL="342900" indent="-342900" algn="just">
              <a:buFont typeface="+mj-lt"/>
              <a:buAutoNum type="arabicPeriod"/>
            </a:pPr>
            <a:endParaRPr lang="ru-RU" sz="1600" b="1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en-US" sz="1600" b="1" dirty="0" smtClean="0">
                <a:solidFill>
                  <a:srgbClr val="C00000"/>
                </a:solidFill>
              </a:rPr>
              <a:t>CP</a:t>
            </a:r>
            <a:r>
              <a:rPr lang="ru-RU" sz="1600" b="1" dirty="0" smtClean="0">
                <a:solidFill>
                  <a:srgbClr val="C00000"/>
                </a:solidFill>
              </a:rPr>
              <a:t> </a:t>
            </a:r>
            <a:r>
              <a:rPr lang="en-US" sz="1600" b="1" dirty="0" smtClean="0">
                <a:solidFill>
                  <a:srgbClr val="C00000"/>
                </a:solidFill>
              </a:rPr>
              <a:t>(copy</a:t>
            </a:r>
            <a:r>
              <a:rPr lang="en-US" sz="1600" b="1" dirty="0">
                <a:solidFill>
                  <a:srgbClr val="C00000"/>
                </a:solidFill>
              </a:rPr>
              <a:t>) </a:t>
            </a:r>
            <a:r>
              <a:rPr lang="en-US" sz="1600" b="1" dirty="0" smtClean="0"/>
              <a:t>-</a:t>
            </a:r>
            <a:r>
              <a:rPr lang="ru-RU" sz="1600" b="1" dirty="0" smtClean="0"/>
              <a:t> копирование </a:t>
            </a:r>
            <a:r>
              <a:rPr lang="ru-RU" sz="1600" b="1" dirty="0"/>
              <a:t>значения ресурса;</a:t>
            </a:r>
          </a:p>
          <a:p>
            <a:pPr marL="342900" indent="-342900" algn="just">
              <a:buFont typeface="+mj-lt"/>
              <a:buAutoNum type="arabicPeriod"/>
            </a:pPr>
            <a:endParaRPr lang="ru-RU" sz="1600" b="1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ru-RU" sz="1600" b="1" dirty="0" smtClean="0">
                <a:solidFill>
                  <a:srgbClr val="C00000"/>
                </a:solidFill>
              </a:rPr>
              <a:t>RB (rebind</a:t>
            </a:r>
            <a:r>
              <a:rPr lang="ru-RU" sz="1600" b="1" dirty="0">
                <a:solidFill>
                  <a:srgbClr val="C00000"/>
                </a:solidFill>
              </a:rPr>
              <a:t>) </a:t>
            </a:r>
            <a:r>
              <a:rPr lang="ru-RU" sz="1600" b="1" dirty="0" smtClean="0"/>
              <a:t>- выполнение </a:t>
            </a:r>
            <a:r>
              <a:rPr lang="ru-RU" sz="1600" b="1" dirty="0"/>
              <a:t>новой привязки к локальному ресурсу.</a:t>
            </a:r>
          </a:p>
          <a:p>
            <a:pPr algn="just"/>
            <a:endParaRPr lang="ru-RU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98782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Варианты переноса локальных ресурсов.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45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55672" y="1358724"/>
            <a:ext cx="882691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По </a:t>
            </a:r>
            <a:r>
              <a:rPr lang="ru-RU" sz="1600" b="1" dirty="0">
                <a:solidFill>
                  <a:srgbClr val="C00000"/>
                </a:solidFill>
              </a:rPr>
              <a:t>идентификатору: </a:t>
            </a:r>
            <a:r>
              <a:rPr lang="ru-RU" sz="1600" b="1" dirty="0"/>
              <a:t>лучше всего перенести его вместе с кодом. Однако, если он используется совместно с другими процессами </a:t>
            </a:r>
            <a:r>
              <a:rPr lang="ru-RU" sz="1600" b="1" dirty="0" smtClean="0"/>
              <a:t>– то </a:t>
            </a:r>
            <a:r>
              <a:rPr lang="ru-RU" sz="1600" b="1" dirty="0"/>
              <a:t>лучше организовать глобальную ссылку.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>
                <a:solidFill>
                  <a:srgbClr val="C00000"/>
                </a:solidFill>
              </a:rPr>
              <a:t>По значению: </a:t>
            </a:r>
            <a:r>
              <a:rPr lang="ru-RU" sz="1600" b="1" dirty="0"/>
              <a:t>обычно это библиотеки времени использования. Они допускают копирование. Если же копирование недопустимо (большой объем), возможно организовать глобальную ссылку.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>
                <a:solidFill>
                  <a:srgbClr val="C00000"/>
                </a:solidFill>
              </a:rPr>
              <a:t>По типу: </a:t>
            </a:r>
            <a:r>
              <a:rPr lang="ru-RU" sz="1600" b="1" dirty="0"/>
              <a:t>независимо от способа привязки, лучший способ </a:t>
            </a:r>
            <a:r>
              <a:rPr lang="ru-RU" sz="1600" b="1" dirty="0" smtClean="0"/>
              <a:t>– это </a:t>
            </a:r>
            <a:r>
              <a:rPr lang="ru-RU" sz="1600" b="1" dirty="0"/>
              <a:t>привязка процесса к аналогичным ресурсам на локальной машине. Если это невозможно </a:t>
            </a:r>
            <a:r>
              <a:rPr lang="ru-RU" sz="1600" b="1" dirty="0" smtClean="0"/>
              <a:t>– то </a:t>
            </a:r>
            <a:r>
              <a:rPr lang="ru-RU" sz="1600" b="1" dirty="0"/>
              <a:t>желательно постараться сделать глобальную ссылку на них</a:t>
            </a:r>
            <a:r>
              <a:rPr lang="ru-RU" sz="1600" b="1" dirty="0" smtClean="0"/>
              <a:t>.</a:t>
            </a:r>
            <a:endParaRPr lang="ru-RU" sz="1600" b="1" dirty="0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862600"/>
              </p:ext>
            </p:extLst>
          </p:nvPr>
        </p:nvGraphicFramePr>
        <p:xfrm>
          <a:off x="235807" y="4239108"/>
          <a:ext cx="866664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766"/>
                <a:gridCol w="2237556"/>
                <a:gridCol w="2166661"/>
                <a:gridCol w="2166661"/>
              </a:tblGrid>
              <a:tr h="370840"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Не присоединенный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Связанный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Фиксированный</a:t>
                      </a:r>
                      <a:endParaRPr lang="ru-RU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По идентификатору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latin typeface="Arial"/>
                        </a:rPr>
                        <a:t>MV (</a:t>
                      </a:r>
                      <a:r>
                        <a:rPr lang="ru-RU" sz="1600" b="0" i="0" u="none" strike="noStrike" baseline="0" dirty="0" smtClean="0">
                          <a:solidFill>
                            <a:srgbClr val="000000"/>
                          </a:solidFill>
                          <a:latin typeface="Arial"/>
                        </a:rPr>
                        <a:t>или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latin typeface="Arial"/>
                        </a:rPr>
                        <a:t>GR)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 (</a:t>
                      </a:r>
                      <a:r>
                        <a:rPr lang="ru-RU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или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MV)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	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По значению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latin typeface="Arial"/>
                        </a:rPr>
                        <a:t>CP ( </a:t>
                      </a:r>
                      <a:r>
                        <a:rPr lang="ru-RU" sz="1600" b="0" i="0" u="none" strike="noStrike" baseline="0" dirty="0" smtClean="0">
                          <a:solidFill>
                            <a:srgbClr val="000000"/>
                          </a:solidFill>
                          <a:latin typeface="Arial"/>
                        </a:rPr>
                        <a:t>или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latin typeface="Arial"/>
                        </a:rPr>
                        <a:t>MV, GR)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 (</a:t>
                      </a:r>
                      <a:r>
                        <a:rPr lang="ru-RU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или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CP)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	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По типу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latin typeface="Arial"/>
                        </a:rPr>
                        <a:t>RB (</a:t>
                      </a:r>
                      <a:r>
                        <a:rPr lang="ru-RU" sz="1600" b="0" i="0" u="none" strike="noStrike" baseline="0" dirty="0" smtClean="0">
                          <a:solidFill>
                            <a:srgbClr val="000000"/>
                          </a:solidFill>
                          <a:latin typeface="Arial"/>
                        </a:rPr>
                        <a:t>или 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latin typeface="Arial"/>
                        </a:rPr>
                        <a:t>GR, CP)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RB (</a:t>
                      </a:r>
                      <a:r>
                        <a:rPr lang="ru-RU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или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GR, CP)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RB (</a:t>
                      </a:r>
                      <a:r>
                        <a:rPr lang="ru-RU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или 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GR)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919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Проблема переноса кода в гетерогенных </a:t>
            </a:r>
            <a:r>
              <a:rPr lang="ru-RU" sz="1600" b="1" dirty="0" smtClean="0">
                <a:solidFill>
                  <a:schemeClr val="bg1"/>
                </a:solidFill>
              </a:rPr>
              <a:t>средах</a:t>
            </a:r>
            <a:r>
              <a:rPr lang="en-US" sz="1600" b="1" dirty="0" smtClean="0">
                <a:solidFill>
                  <a:schemeClr val="bg1"/>
                </a:solidFill>
              </a:rPr>
              <a:t>: </a:t>
            </a:r>
            <a:r>
              <a:rPr lang="ru-RU" sz="1600" b="1" dirty="0" smtClean="0">
                <a:solidFill>
                  <a:schemeClr val="bg1"/>
                </a:solidFill>
              </a:rPr>
              <a:t>исполняемый код</a:t>
            </a:r>
            <a:r>
              <a:rPr lang="ru-RU" sz="1600" b="1" dirty="0" smtClean="0">
                <a:solidFill>
                  <a:schemeClr val="bg1"/>
                </a:solidFill>
              </a:rPr>
              <a:t>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bg1"/>
                </a:solidFill>
              </a:rPr>
              <a:t>1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55672" y="1358724"/>
            <a:ext cx="8826915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В гетерогенных можно решить проблему переноса кода (слабая мобильность) создав по одному варианту исполняемого кода на каждый тип ВС</a:t>
            </a:r>
            <a:r>
              <a:rPr lang="ru-RU" sz="1600" b="1" dirty="0" smtClean="0"/>
              <a:t>.</a:t>
            </a:r>
          </a:p>
          <a:p>
            <a:endParaRPr lang="ru-RU" sz="1600" dirty="0"/>
          </a:p>
          <a:p>
            <a:pPr algn="ctr"/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 как предугадать появление новой платформы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  <a:p>
            <a:pPr algn="ctr"/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 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организовать сильную мобильность?</a:t>
            </a:r>
          </a:p>
          <a:p>
            <a:endParaRPr lang="ru-RU" sz="1600" dirty="0" smtClean="0"/>
          </a:p>
          <a:p>
            <a:endParaRPr lang="ru-RU" sz="1600" dirty="0"/>
          </a:p>
          <a:p>
            <a:endParaRPr lang="ru-RU" sz="1600" dirty="0" smtClean="0"/>
          </a:p>
          <a:p>
            <a:endParaRPr lang="ru-RU" sz="16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48553" y="3158964"/>
            <a:ext cx="864115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/>
              <a:t>В зависимости от типа, вычислительная система может исполнять:</a:t>
            </a:r>
          </a:p>
          <a:p>
            <a:endParaRPr lang="ru-RU" sz="1600" b="1" dirty="0"/>
          </a:p>
          <a:p>
            <a:pPr marL="342900" indent="-342900">
              <a:buFont typeface="+mj-lt"/>
              <a:buAutoNum type="arabicPeriod"/>
            </a:pPr>
            <a:r>
              <a:rPr lang="ru-RU" sz="1600" b="1" dirty="0"/>
              <a:t>некоторый машинно-независимый код: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600" b="1" i="1" dirty="0"/>
              <a:t>байт-код Java </a:t>
            </a:r>
            <a:r>
              <a:rPr lang="ru-RU" sz="1600" b="1" dirty="0"/>
              <a:t>выполняется </a:t>
            </a:r>
            <a:r>
              <a:rPr lang="ru-RU" sz="1600" b="1" i="1" dirty="0"/>
              <a:t>виртуальной машиной Java;</a:t>
            </a:r>
            <a:endParaRPr lang="ru-RU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i="1" dirty="0"/>
              <a:t>ActionScript</a:t>
            </a:r>
            <a:r>
              <a:rPr lang="ru-RU" sz="1600" b="1" dirty="0"/>
              <a:t>выполняется </a:t>
            </a:r>
            <a:r>
              <a:rPr lang="ru-RU" sz="1600" b="1" i="1" dirty="0"/>
              <a:t>виртуальной машиной </a:t>
            </a:r>
            <a:r>
              <a:rPr lang="en-US" sz="1600" b="1" i="1" dirty="0"/>
              <a:t>Flash</a:t>
            </a:r>
            <a:r>
              <a:rPr lang="ru-RU" sz="1600" b="1" i="1" dirty="0"/>
              <a:t> </a:t>
            </a:r>
            <a:r>
              <a:rPr lang="en-US" sz="1600" b="1" i="1" dirty="0"/>
              <a:t>Player;</a:t>
            </a:r>
            <a:endParaRPr lang="en-US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i="1" dirty="0"/>
              <a:t>Intermediate</a:t>
            </a:r>
            <a:r>
              <a:rPr lang="ru-RU" sz="1600" b="1" i="1" dirty="0"/>
              <a:t> </a:t>
            </a:r>
            <a:r>
              <a:rPr lang="en-US" sz="1600" b="1" i="1" dirty="0"/>
              <a:t>Language</a:t>
            </a:r>
            <a:r>
              <a:rPr lang="ru-RU" sz="1600" b="1" i="1" dirty="0"/>
              <a:t> </a:t>
            </a:r>
            <a:r>
              <a:rPr lang="en-US" sz="1600" b="1" dirty="0"/>
              <a:t>выполняется </a:t>
            </a:r>
            <a:r>
              <a:rPr lang="en-US" sz="1600" b="1" i="1" dirty="0"/>
              <a:t>.NET Common Language Runtime;</a:t>
            </a:r>
            <a:endParaRPr lang="en-US" sz="1600" b="1" dirty="0"/>
          </a:p>
          <a:p>
            <a:pPr marL="342900" indent="-342900">
              <a:buFont typeface="+mj-lt"/>
              <a:buAutoNum type="arabicPeriod"/>
            </a:pPr>
            <a:endParaRPr lang="ru-RU" sz="1600" b="1" dirty="0"/>
          </a:p>
          <a:p>
            <a:pPr marL="342900" indent="-342900">
              <a:buFont typeface="+mj-lt"/>
              <a:buAutoNum type="arabicPeriod" startAt="2"/>
            </a:pPr>
            <a:r>
              <a:rPr lang="ru-RU" sz="1600" b="1" dirty="0"/>
              <a:t>или машинный код реального процессора.</a:t>
            </a:r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403019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en-US" sz="1600" b="1" dirty="0" smtClean="0">
                <a:solidFill>
                  <a:schemeClr val="bg1"/>
                </a:solidFill>
              </a:rPr>
              <a:t>JVM</a:t>
            </a:r>
            <a:r>
              <a:rPr lang="ru-RU" sz="1600" b="1" dirty="0" smtClean="0">
                <a:solidFill>
                  <a:schemeClr val="bg1"/>
                </a:solidFill>
              </a:rPr>
              <a:t>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bg1"/>
                </a:solidFill>
              </a:rPr>
              <a:t>1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70" y="1448736"/>
            <a:ext cx="8038133" cy="340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5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Типы приложений на платформе </a:t>
            </a:r>
            <a:r>
              <a:rPr lang="en-US" sz="1600" b="1" dirty="0" smtClean="0">
                <a:solidFill>
                  <a:schemeClr val="bg1"/>
                </a:solidFill>
              </a:rPr>
              <a:t>Java</a:t>
            </a:r>
            <a:r>
              <a:rPr lang="ru-RU" sz="1600" b="1" dirty="0" smtClean="0">
                <a:solidFill>
                  <a:schemeClr val="bg1"/>
                </a:solidFill>
              </a:rPr>
              <a:t>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bg1"/>
                </a:solidFill>
              </a:rPr>
              <a:t>1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55672" y="1358724"/>
            <a:ext cx="882691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Приложения (</a:t>
            </a:r>
            <a:r>
              <a:rPr lang="en-US" sz="1600" b="1" dirty="0" smtClean="0">
                <a:solidFill>
                  <a:srgbClr val="C00000"/>
                </a:solidFill>
              </a:rPr>
              <a:t>application</a:t>
            </a:r>
            <a:r>
              <a:rPr lang="ru-RU" sz="1600" b="1" dirty="0" smtClean="0">
                <a:solidFill>
                  <a:srgbClr val="C00000"/>
                </a:solidFill>
              </a:rPr>
              <a:t>) </a:t>
            </a:r>
            <a:r>
              <a:rPr lang="ru-RU" sz="1600" b="1" dirty="0" smtClean="0"/>
              <a:t>–</a:t>
            </a:r>
            <a:r>
              <a:rPr lang="en-US" sz="1600" b="1" dirty="0" smtClean="0"/>
              <a:t> </a:t>
            </a:r>
            <a:r>
              <a:rPr lang="ru-RU" sz="1600" b="1" dirty="0" smtClean="0"/>
              <a:t>программы </a:t>
            </a:r>
            <a:r>
              <a:rPr lang="ru-RU" sz="1600" b="1" dirty="0"/>
              <a:t>в обычном смысле, выполняемые, однако, в среде платформы Java</a:t>
            </a:r>
            <a:r>
              <a:rPr lang="ru-RU" sz="1600" b="1" dirty="0" smtClean="0"/>
              <a:t>;</a:t>
            </a:r>
            <a:endParaRPr lang="en-US" sz="1600" b="1" dirty="0" smtClean="0"/>
          </a:p>
          <a:p>
            <a:r>
              <a:rPr lang="ru-RU" sz="1600" b="1" dirty="0" smtClean="0"/>
              <a:t> </a:t>
            </a:r>
            <a:endParaRPr lang="ru-RU" sz="1600" b="1" dirty="0"/>
          </a:p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А</a:t>
            </a:r>
            <a:r>
              <a:rPr lang="ru-RU" sz="1600" b="1" dirty="0" smtClean="0">
                <a:solidFill>
                  <a:srgbClr val="C00000"/>
                </a:solidFill>
              </a:rPr>
              <a:t>пплеты (</a:t>
            </a:r>
            <a:r>
              <a:rPr lang="en-US" sz="1600" b="1" dirty="0" smtClean="0">
                <a:solidFill>
                  <a:srgbClr val="C00000"/>
                </a:solidFill>
              </a:rPr>
              <a:t>applet</a:t>
            </a:r>
            <a:r>
              <a:rPr lang="ru-RU" sz="1600" b="1" dirty="0" smtClean="0">
                <a:solidFill>
                  <a:srgbClr val="C00000"/>
                </a:solidFill>
              </a:rPr>
              <a:t>) </a:t>
            </a:r>
            <a:r>
              <a:rPr lang="ru-RU" sz="1600" b="1" dirty="0" smtClean="0"/>
              <a:t>– программы</a:t>
            </a:r>
            <a:r>
              <a:rPr lang="ru-RU" sz="1600" b="1" dirty="0"/>
              <a:t>, выполняемые в среде </a:t>
            </a:r>
            <a:r>
              <a:rPr lang="ru-RU" sz="1600" b="1" dirty="0" smtClean="0"/>
              <a:t>Web-бр</a:t>
            </a:r>
            <a:r>
              <a:rPr lang="ru-RU" sz="1600" b="1" dirty="0"/>
              <a:t>а</a:t>
            </a:r>
            <a:r>
              <a:rPr lang="ru-RU" sz="1600" b="1" dirty="0" smtClean="0"/>
              <a:t>узера</a:t>
            </a:r>
            <a:r>
              <a:rPr lang="ru-RU" sz="1600" b="1" dirty="0"/>
              <a:t>, поддерживающего платформу Java</a:t>
            </a:r>
            <a:r>
              <a:rPr lang="ru-RU" sz="1600" b="1" dirty="0" smtClean="0"/>
              <a:t>;</a:t>
            </a:r>
            <a:endParaRPr lang="en-US" sz="1600" b="1" dirty="0" smtClean="0"/>
          </a:p>
          <a:p>
            <a:endParaRPr lang="ru-RU" sz="1600" b="1" dirty="0"/>
          </a:p>
          <a:p>
            <a:pPr algn="just"/>
            <a:r>
              <a:rPr lang="en-US" sz="1600" b="1" dirty="0" smtClean="0">
                <a:solidFill>
                  <a:srgbClr val="C00000"/>
                </a:solidFill>
              </a:rPr>
              <a:t>C</a:t>
            </a:r>
            <a:r>
              <a:rPr lang="ru-RU" sz="1600" b="1" dirty="0" err="1" smtClean="0">
                <a:solidFill>
                  <a:srgbClr val="C00000"/>
                </a:solidFill>
              </a:rPr>
              <a:t>ервлеты</a:t>
            </a:r>
            <a:r>
              <a:rPr lang="en-US" sz="1600" b="1" dirty="0" smtClean="0">
                <a:solidFill>
                  <a:srgbClr val="C00000"/>
                </a:solidFill>
              </a:rPr>
              <a:t> (</a:t>
            </a:r>
            <a:r>
              <a:rPr lang="en-US" sz="1600" b="1" dirty="0" smtClean="0">
                <a:solidFill>
                  <a:srgbClr val="C00000"/>
                </a:solidFill>
              </a:rPr>
              <a:t>Servlet</a:t>
            </a:r>
            <a:r>
              <a:rPr lang="en-US" sz="1600" b="1" dirty="0" smtClean="0">
                <a:solidFill>
                  <a:srgbClr val="C00000"/>
                </a:solidFill>
              </a:rPr>
              <a:t>) </a:t>
            </a:r>
            <a:r>
              <a:rPr lang="ru-RU" sz="1600" b="1" dirty="0" smtClean="0"/>
              <a:t>–</a:t>
            </a:r>
            <a:r>
              <a:rPr lang="en-US" sz="1600" b="1" dirty="0" smtClean="0"/>
              <a:t> </a:t>
            </a:r>
            <a:r>
              <a:rPr lang="ru-RU" sz="1600" b="1" dirty="0" smtClean="0"/>
              <a:t>Java-программы</a:t>
            </a:r>
            <a:r>
              <a:rPr lang="ru-RU" sz="1600" b="1" dirty="0"/>
              <a:t>, серверные компоненты распределенных приложений; </a:t>
            </a:r>
            <a:endParaRPr lang="en-US" sz="1600" b="1" dirty="0" smtClean="0"/>
          </a:p>
          <a:p>
            <a:endParaRPr lang="ru-RU" sz="1600" b="1" dirty="0" smtClean="0"/>
          </a:p>
          <a:p>
            <a:endParaRPr lang="ru-RU" sz="1600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664" y="3158964"/>
            <a:ext cx="4689066" cy="30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281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Инфраструктура </a:t>
            </a:r>
            <a:r>
              <a:rPr lang="en-US" sz="1600" b="1" dirty="0" smtClean="0">
                <a:solidFill>
                  <a:schemeClr val="bg1"/>
                </a:solidFill>
              </a:rPr>
              <a:t>.NET Framework</a:t>
            </a:r>
            <a:r>
              <a:rPr lang="ru-RU" sz="1600" b="1" dirty="0" smtClean="0">
                <a:solidFill>
                  <a:schemeClr val="bg1"/>
                </a:solidFill>
              </a:rPr>
              <a:t>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bg1"/>
                </a:solidFill>
              </a:rPr>
              <a:t>1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55672" y="1358724"/>
            <a:ext cx="88269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.NET </a:t>
            </a:r>
            <a:r>
              <a:rPr lang="ru-RU" sz="1600" b="1" dirty="0" err="1"/>
              <a:t>Framework</a:t>
            </a:r>
            <a:r>
              <a:rPr lang="ru-RU" sz="1600" b="1" dirty="0"/>
              <a:t> </a:t>
            </a:r>
            <a:r>
              <a:rPr lang="ru-RU" sz="1600" b="1" dirty="0" smtClean="0"/>
              <a:t>–</a:t>
            </a:r>
            <a:r>
              <a:rPr lang="en-US" sz="1600" b="1" dirty="0" smtClean="0"/>
              <a:t> </a:t>
            </a:r>
            <a:r>
              <a:rPr lang="ru-RU" sz="1600" b="1" dirty="0" smtClean="0"/>
              <a:t>это </a:t>
            </a:r>
            <a:r>
              <a:rPr lang="ru-RU" sz="1600" b="1" dirty="0"/>
              <a:t>программная инфраструктура от компании Microsoft, обеспечивающая разработку как настольных, так и </a:t>
            </a:r>
            <a:r>
              <a:rPr lang="ru-RU" sz="1600" b="1" dirty="0" err="1"/>
              <a:t>web</a:t>
            </a:r>
            <a:r>
              <a:rPr lang="ru-RU" sz="1600" b="1" dirty="0"/>
              <a:t>-приложений</a:t>
            </a:r>
            <a:r>
              <a:rPr lang="ru-RU" sz="1600" b="1" dirty="0" smtClean="0"/>
              <a:t>.</a:t>
            </a:r>
            <a:endParaRPr lang="en-US" sz="1600" b="1" dirty="0" smtClean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Основная </a:t>
            </a:r>
            <a:r>
              <a:rPr lang="ru-RU" sz="1600" b="1" dirty="0"/>
              <a:t>идея .NET </a:t>
            </a:r>
            <a:r>
              <a:rPr lang="ru-RU" sz="1600" b="1" dirty="0" smtClean="0"/>
              <a:t>–</a:t>
            </a:r>
            <a:r>
              <a:rPr lang="en-US" sz="1600" b="1" dirty="0" smtClean="0"/>
              <a:t> </a:t>
            </a:r>
            <a:r>
              <a:rPr lang="ru-RU" sz="1600" b="1" dirty="0" smtClean="0"/>
              <a:t>совместимость </a:t>
            </a:r>
            <a:r>
              <a:rPr lang="ru-RU" sz="1600" b="1" dirty="0"/>
              <a:t>программных систем, написанных на разных языках (на основе трансляции всех программ в </a:t>
            </a:r>
            <a:r>
              <a:rPr lang="ru-RU" sz="1600" b="1" dirty="0" smtClean="0"/>
              <a:t>байт-код</a:t>
            </a:r>
            <a:r>
              <a:rPr lang="en-US" sz="1600" b="1" dirty="0" smtClean="0"/>
              <a:t> </a:t>
            </a:r>
            <a:r>
              <a:rPr lang="ru-RU" sz="1600" b="1" dirty="0" smtClean="0"/>
              <a:t>CIL –</a:t>
            </a:r>
            <a:r>
              <a:rPr lang="en-US" sz="1600" b="1" dirty="0" smtClean="0"/>
              <a:t> </a:t>
            </a:r>
            <a:r>
              <a:rPr lang="ru-RU" sz="1600" b="1" dirty="0" smtClean="0"/>
              <a:t>Common </a:t>
            </a:r>
            <a:r>
              <a:rPr lang="ru-RU" sz="1600" b="1" dirty="0" err="1"/>
              <a:t>Intermediate</a:t>
            </a:r>
            <a:r>
              <a:rPr lang="ru-RU" sz="1600" b="1" dirty="0"/>
              <a:t> </a:t>
            </a:r>
            <a:r>
              <a:rPr lang="ru-RU" sz="1600" b="1" dirty="0" err="1"/>
              <a:t>Language</a:t>
            </a:r>
            <a:r>
              <a:rPr lang="ru-RU" sz="1600" b="1" dirty="0"/>
              <a:t>).</a:t>
            </a:r>
          </a:p>
          <a:p>
            <a:pPr algn="just"/>
            <a:endParaRPr lang="ru-RU" sz="1600" b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477" y="2708904"/>
            <a:ext cx="4879304" cy="348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5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mk-MK" sz="1600" b="1" dirty="0" smtClean="0">
                <a:solidFill>
                  <a:schemeClr val="bg1"/>
                </a:solidFill>
              </a:rPr>
              <a:t>Промежуточное ПО РВС.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5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228576" y="1329762"/>
            <a:ext cx="86868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Востребованность промежуточного ПО при разработке и внедрении сложных систем привела к появлению различных типов </a:t>
            </a:r>
            <a:r>
              <a:rPr lang="ru-RU" sz="1600" b="1" dirty="0" err="1"/>
              <a:t>middleware</a:t>
            </a:r>
            <a:r>
              <a:rPr lang="ru-RU" sz="1600" b="1" dirty="0"/>
              <a:t>, которые отличаются масштабируемостью, надежностью и самой идеей организации взаимодействия. </a:t>
            </a:r>
            <a:endParaRPr lang="ru-RU" sz="1600" b="1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88" y="2888928"/>
            <a:ext cx="4249770" cy="3105165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3862804" y="2178156"/>
            <a:ext cx="5052619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При этом весь существующий на сегодняшний день спектр промежуточного ПО можно условно разделить на две основных категории (по специализации): </a:t>
            </a:r>
            <a:endParaRPr lang="ru-RU" sz="1600" b="1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smtClean="0">
                <a:solidFill>
                  <a:srgbClr val="C00000"/>
                </a:solidFill>
              </a:rPr>
              <a:t>Программное </a:t>
            </a:r>
            <a:r>
              <a:rPr lang="ru-RU" sz="1600" b="1" dirty="0">
                <a:solidFill>
                  <a:srgbClr val="C00000"/>
                </a:solidFill>
              </a:rPr>
              <a:t>обеспечение для межпрограммного </a:t>
            </a:r>
            <a:r>
              <a:rPr lang="ru-RU" sz="1600" b="1" dirty="0" smtClean="0">
                <a:solidFill>
                  <a:srgbClr val="C00000"/>
                </a:solidFill>
              </a:rPr>
              <a:t>взаимодействия</a:t>
            </a:r>
            <a:r>
              <a:rPr lang="ru-RU" sz="1600" b="1" dirty="0" smtClean="0"/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smtClean="0">
                <a:solidFill>
                  <a:srgbClr val="C00000"/>
                </a:solidFill>
              </a:rPr>
              <a:t>Программное </a:t>
            </a:r>
            <a:r>
              <a:rPr lang="ru-RU" sz="1600" b="1" dirty="0">
                <a:solidFill>
                  <a:srgbClr val="C00000"/>
                </a:solidFill>
              </a:rPr>
              <a:t>обеспечение доступа к базам </a:t>
            </a:r>
            <a:r>
              <a:rPr lang="ru-RU" sz="1600" b="1" dirty="0" smtClean="0">
                <a:solidFill>
                  <a:srgbClr val="C00000"/>
                </a:solidFill>
              </a:rPr>
              <a:t>данных</a:t>
            </a:r>
            <a:r>
              <a:rPr lang="ru-RU" sz="1600" b="1" dirty="0" smtClean="0"/>
              <a:t> (например</a:t>
            </a:r>
            <a:r>
              <a:rPr lang="ru-RU" sz="1600" b="1" dirty="0"/>
              <a:t>, </a:t>
            </a:r>
            <a:r>
              <a:rPr lang="en-US" sz="1600" b="1" dirty="0"/>
              <a:t>ODBC </a:t>
            </a:r>
            <a:r>
              <a:rPr lang="ru-RU" sz="1600" b="1" dirty="0"/>
              <a:t>и </a:t>
            </a:r>
            <a:r>
              <a:rPr lang="en-US" sz="1600" b="1" dirty="0" smtClean="0"/>
              <a:t>JDBC</a:t>
            </a:r>
            <a:r>
              <a:rPr lang="ru-RU" sz="1600" dirty="0" smtClean="0"/>
              <a:t>).</a:t>
            </a:r>
            <a:endParaRPr lang="ru-RU" sz="1600" b="1" dirty="0"/>
          </a:p>
          <a:p>
            <a:pPr algn="just"/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113607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Кросплатформенность </a:t>
            </a:r>
            <a:r>
              <a:rPr lang="en-US" sz="1600" b="1" dirty="0" smtClean="0">
                <a:solidFill>
                  <a:schemeClr val="bg1"/>
                </a:solidFill>
              </a:rPr>
              <a:t>.NET Framework</a:t>
            </a:r>
            <a:r>
              <a:rPr lang="ru-RU" sz="1600" b="1" dirty="0" smtClean="0">
                <a:solidFill>
                  <a:schemeClr val="bg1"/>
                </a:solidFill>
              </a:rPr>
              <a:t>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bg1"/>
                </a:solidFill>
              </a:rPr>
              <a:t>1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55672" y="1358724"/>
            <a:ext cx="882691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/>
              <a:t>.NET изначально не поддерживал кроссплатформенность</a:t>
            </a:r>
            <a:r>
              <a:rPr lang="ru-RU" sz="1600" b="1" dirty="0" smtClean="0"/>
              <a:t>.</a:t>
            </a:r>
          </a:p>
          <a:p>
            <a:endParaRPr lang="ru-RU" sz="1600" b="1" dirty="0"/>
          </a:p>
          <a:p>
            <a:pPr algn="just"/>
            <a:r>
              <a:rPr lang="ru-RU" sz="1600" b="1" dirty="0" smtClean="0"/>
              <a:t>Mono — проект </a:t>
            </a:r>
            <a:r>
              <a:rPr lang="ru-RU" sz="1600" b="1" dirty="0"/>
              <a:t>по созданию полноценного воплощения системы .NET на базе свободного программного обеспечения</a:t>
            </a:r>
            <a:r>
              <a:rPr lang="ru-RU" sz="1600" b="1" dirty="0" smtClean="0"/>
              <a:t>.</a:t>
            </a:r>
          </a:p>
          <a:p>
            <a:pPr algn="just"/>
            <a:endParaRPr lang="ru-RU" sz="1600" b="1" dirty="0"/>
          </a:p>
          <a:p>
            <a:r>
              <a:rPr lang="ru-RU" sz="1600" b="1" dirty="0" smtClean="0"/>
              <a:t>Объем </a:t>
            </a:r>
            <a:r>
              <a:rPr lang="ru-RU" sz="1600" b="1" dirty="0"/>
              <a:t>реализации: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 smtClean="0"/>
              <a:t>компилятор </a:t>
            </a:r>
            <a:r>
              <a:rPr lang="en-US" sz="1600" b="1" dirty="0"/>
              <a:t>C#;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 smtClean="0"/>
              <a:t>среда </a:t>
            </a:r>
            <a:r>
              <a:rPr lang="ru-RU" sz="1600" b="1" dirty="0"/>
              <a:t>исполнения .</a:t>
            </a:r>
            <a:r>
              <a:rPr lang="en-US" sz="1600" b="1" dirty="0"/>
              <a:t>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 smtClean="0"/>
              <a:t>отладчик</a:t>
            </a:r>
            <a:r>
              <a:rPr lang="ru-RU" sz="1600" b="1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 smtClean="0"/>
              <a:t>блок </a:t>
            </a:r>
            <a:r>
              <a:rPr lang="ru-RU" sz="1600" b="1" dirty="0"/>
              <a:t>библиотек (вплоть до .NET 3.5 кроме </a:t>
            </a:r>
            <a:r>
              <a:rPr lang="ru-RU" sz="1600" b="1" dirty="0" smtClean="0"/>
              <a:t>WPF и WF</a:t>
            </a:r>
            <a:r>
              <a:rPr lang="ru-RU" sz="1600" b="1" dirty="0"/>
              <a:t>)</a:t>
            </a:r>
          </a:p>
          <a:p>
            <a:pPr algn="just"/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2589376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bg1"/>
                </a:solidFill>
              </a:rPr>
              <a:t>1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28696" y="2974298"/>
            <a:ext cx="86411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/>
              <a:t>ПРОГРАММНЫЕ АГЕНТЫ</a:t>
            </a:r>
            <a:endParaRPr lang="ru-RU" sz="2000" b="1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614" y="3742395"/>
            <a:ext cx="4391315" cy="1671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456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Понятие программного агента.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bg1"/>
                </a:solidFill>
              </a:rPr>
              <a:t>1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55672" y="1358724"/>
            <a:ext cx="882691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 </a:t>
            </a:r>
            <a:r>
              <a:rPr lang="ru-RU" sz="1600" b="1" dirty="0"/>
              <a:t>Одним из следствий развития идеи организации распределенных вычислений за счет </a:t>
            </a:r>
            <a:r>
              <a:rPr lang="ru-RU" sz="1600" b="1" dirty="0">
                <a:solidFill>
                  <a:srgbClr val="C00000"/>
                </a:solidFill>
              </a:rPr>
              <a:t>переноса исполняемого кода </a:t>
            </a:r>
            <a:r>
              <a:rPr lang="ru-RU" sz="1600" b="1" dirty="0"/>
              <a:t>стало возрастание интереса к </a:t>
            </a:r>
            <a:r>
              <a:rPr lang="ru-RU" sz="1600" b="1" dirty="0" smtClean="0"/>
              <a:t>так называемым </a:t>
            </a:r>
            <a:r>
              <a:rPr lang="ru-RU" sz="1600" b="1" dirty="0">
                <a:solidFill>
                  <a:srgbClr val="C00000"/>
                </a:solidFill>
              </a:rPr>
              <a:t>программным агентам </a:t>
            </a:r>
            <a:r>
              <a:rPr lang="ru-RU" sz="1600" b="1" dirty="0"/>
              <a:t>и технологиям их использования. </a:t>
            </a:r>
            <a:endParaRPr lang="ru-RU" sz="1600" b="1" dirty="0" smtClean="0"/>
          </a:p>
          <a:p>
            <a:endParaRPr lang="ru-RU" sz="1600" dirty="0"/>
          </a:p>
          <a:p>
            <a:pPr algn="just"/>
            <a:r>
              <a:rPr lang="ru-RU" sz="1600" b="1" dirty="0"/>
              <a:t> </a:t>
            </a:r>
            <a:r>
              <a:rPr lang="ru-RU" sz="1600" b="1" dirty="0">
                <a:solidFill>
                  <a:srgbClr val="C00000"/>
                </a:solidFill>
              </a:rPr>
              <a:t>Программный агент </a:t>
            </a:r>
            <a:r>
              <a:rPr lang="ru-RU" sz="1600" b="1" dirty="0"/>
              <a:t>– автономный процесс, способный реагировать на среду исполнения и вызывать изменения в среде исполнения, возможно, в кооперации с пользователями или другими агентами. </a:t>
            </a:r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Выделяют:</a:t>
            </a:r>
          </a:p>
          <a:p>
            <a:pPr algn="just"/>
            <a:r>
              <a:rPr lang="ru-RU" sz="1600" b="1" dirty="0" smtClean="0"/>
              <a:t> - </a:t>
            </a:r>
            <a:r>
              <a:rPr lang="ru-RU" sz="1600" b="1" dirty="0" smtClean="0">
                <a:solidFill>
                  <a:srgbClr val="C00000"/>
                </a:solidFill>
              </a:rPr>
              <a:t>Стационарные </a:t>
            </a:r>
            <a:r>
              <a:rPr lang="ru-RU" sz="1600" b="1" dirty="0">
                <a:solidFill>
                  <a:srgbClr val="C00000"/>
                </a:solidFill>
              </a:rPr>
              <a:t>и мобильные агенты. </a:t>
            </a:r>
            <a:r>
              <a:rPr lang="ru-RU" sz="1600" b="1" dirty="0"/>
              <a:t>Мобильные агенты способны перемещаться с одного узла ВС на другой. </a:t>
            </a:r>
            <a:endParaRPr lang="ru-RU" sz="1600" b="1" dirty="0" smtClean="0"/>
          </a:p>
          <a:p>
            <a:pPr algn="just"/>
            <a:r>
              <a:rPr lang="ru-RU" sz="1600" b="1" dirty="0" smtClean="0"/>
              <a:t> -  </a:t>
            </a:r>
            <a:r>
              <a:rPr lang="ru-RU" sz="1600" b="1" dirty="0" smtClean="0">
                <a:solidFill>
                  <a:srgbClr val="C00000"/>
                </a:solidFill>
              </a:rPr>
              <a:t>Кооперативные </a:t>
            </a:r>
            <a:r>
              <a:rPr lang="ru-RU" sz="1600" b="1" dirty="0">
                <a:solidFill>
                  <a:srgbClr val="C00000"/>
                </a:solidFill>
              </a:rPr>
              <a:t>и конкурирующие. Кооперативный агент </a:t>
            </a:r>
            <a:r>
              <a:rPr lang="ru-RU" sz="1600" b="1" dirty="0"/>
              <a:t>– способный объединяться с другими агентами для решения общей задачи. </a:t>
            </a:r>
            <a:r>
              <a:rPr lang="ru-RU" sz="1600" b="1" dirty="0">
                <a:solidFill>
                  <a:srgbClr val="C00000"/>
                </a:solidFill>
              </a:rPr>
              <a:t>Конкурирующий</a:t>
            </a:r>
            <a:r>
              <a:rPr lang="ru-RU" sz="1600" b="1" dirty="0"/>
              <a:t> – способен конкурировать с другими агентами с целью защиты интересов своего владельца (например, торговые агенты на бирже). </a:t>
            </a:r>
            <a:endParaRPr lang="ru-RU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66244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Сферы применения программных агентов.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bg1"/>
                </a:solidFill>
              </a:rPr>
              <a:t>1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55672" y="1358724"/>
            <a:ext cx="882691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ru-RU" sz="1600" b="1" dirty="0" smtClean="0">
                <a:solidFill>
                  <a:srgbClr val="C00000"/>
                </a:solidFill>
              </a:rPr>
              <a:t>мобильные </a:t>
            </a:r>
            <a:r>
              <a:rPr lang="ru-RU" sz="1600" b="1" dirty="0">
                <a:solidFill>
                  <a:srgbClr val="C00000"/>
                </a:solidFill>
              </a:rPr>
              <a:t>вычисления </a:t>
            </a:r>
            <a:r>
              <a:rPr lang="ru-RU" sz="1600" b="1" dirty="0"/>
              <a:t>(миграция агентов может поддерживаться не только между постоянно подсоединенными к сети узлами, но и между мобильными платформами, подключаемыми к постоянной сети на некоторые промежутки времени и возможно по низкоскоростным каналам). </a:t>
            </a:r>
            <a:endParaRPr lang="ru-RU" sz="1600" b="1" dirty="0" smtClean="0"/>
          </a:p>
          <a:p>
            <a:pPr marL="285750" indent="-285750" algn="just">
              <a:buFontTx/>
              <a:buChar char="-"/>
            </a:pPr>
            <a:endParaRPr lang="ru-RU" sz="16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502" y="2682163"/>
            <a:ext cx="6334125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791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Сферы применения программных агентов.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bg1"/>
                </a:solidFill>
              </a:rPr>
              <a:t>1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55672" y="1358724"/>
            <a:ext cx="882691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smtClean="0">
                <a:solidFill>
                  <a:srgbClr val="C00000"/>
                </a:solidFill>
              </a:rPr>
              <a:t>поиск </a:t>
            </a:r>
            <a:r>
              <a:rPr lang="ru-RU" sz="1600" b="1" dirty="0">
                <a:solidFill>
                  <a:srgbClr val="C00000"/>
                </a:solidFill>
              </a:rPr>
              <a:t>информации </a:t>
            </a:r>
            <a:r>
              <a:rPr lang="ru-RU" sz="1600" b="1" dirty="0"/>
              <a:t>(море информации – один человек не в состоянии найти необходимую ему информацию и проанализировать ее – использование агента, который странствует по сети в поисках информации, лучше всего удовлетворяющей потребности человека);  </a:t>
            </a:r>
            <a:endParaRPr lang="ru-RU" sz="1600" b="1" dirty="0" smtClean="0"/>
          </a:p>
          <a:p>
            <a:endParaRPr lang="ru-R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 smtClean="0">
                <a:solidFill>
                  <a:srgbClr val="C00000"/>
                </a:solidFill>
              </a:rPr>
              <a:t>отбор </a:t>
            </a:r>
            <a:r>
              <a:rPr lang="ru-RU" sz="1600" b="1" dirty="0">
                <a:solidFill>
                  <a:srgbClr val="C00000"/>
                </a:solidFill>
              </a:rPr>
              <a:t>(обработка) информации. </a:t>
            </a:r>
            <a:r>
              <a:rPr lang="ru-RU" sz="1600" b="1" dirty="0"/>
              <a:t>Из всех данных, приходящих к клиенту, выбирают только те данные, которые могут быть интересны клиенту. </a:t>
            </a:r>
          </a:p>
          <a:p>
            <a:pPr marL="285750" indent="-285750" algn="just">
              <a:buFontTx/>
              <a:buChar char="-"/>
            </a:pPr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168338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Сферы применения программных агентов.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bg1"/>
                </a:solidFill>
              </a:rPr>
              <a:t>1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55672" y="1358724"/>
            <a:ext cx="882691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smtClean="0">
                <a:solidFill>
                  <a:srgbClr val="C00000"/>
                </a:solidFill>
              </a:rPr>
              <a:t>мониторинг </a:t>
            </a:r>
            <a:r>
              <a:rPr lang="ru-RU" sz="1600" b="1" dirty="0">
                <a:solidFill>
                  <a:srgbClr val="C00000"/>
                </a:solidFill>
              </a:rPr>
              <a:t>данных. </a:t>
            </a:r>
            <a:r>
              <a:rPr lang="ru-RU" sz="1600" b="1" dirty="0"/>
              <a:t>Извещение пользователя об изменениях в различных источниках данных в реальном времени (например, мобильный агент перемещается на вычислительный узел, на котором расположен источник данных; это эффективнее, чем использовать статического агента, посылающего запросы источнику данных); </a:t>
            </a:r>
            <a:endParaRPr lang="ru-RU" sz="1600" b="1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C00000"/>
                </a:solidFill>
              </a:rPr>
              <a:t>универсальный доступ к данным. </a:t>
            </a:r>
            <a:r>
              <a:rPr lang="ru-RU" sz="1600" b="1" dirty="0"/>
              <a:t>Агенты – посредники для работы с различными источниками данных, имеющие механизмы для взаимодействия друг с другом (например, агент создает несколько агентов, каждый из которых работает со своим источником данных). </a:t>
            </a:r>
          </a:p>
        </p:txBody>
      </p:sp>
    </p:spTree>
    <p:extLst>
      <p:ext uri="{BB962C8B-B14F-4D97-AF65-F5344CB8AC3E}">
        <p14:creationId xmlns:p14="http://schemas.microsoft.com/office/powerpoint/2010/main" val="212580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bg1"/>
                </a:solidFill>
              </a:rPr>
              <a:t>1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28696" y="2974298"/>
            <a:ext cx="86411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/>
              <a:t>АВТОНОМНЫЕ ПРОГРАММНЫЕ АГЕНТЫ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4465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Понятие автономного программного агента.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bg1"/>
                </a:solidFill>
              </a:rPr>
              <a:t>1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55672" y="1358724"/>
            <a:ext cx="8826915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Автономный агент </a:t>
            </a:r>
            <a:r>
              <a:rPr lang="ru-RU" sz="1600" b="1" dirty="0"/>
              <a:t>– это система, находящаяся внутри окружения и являющаяся его частью, воспринимающая это окружение (его сигналы) и воздействующая на окружение для выполнения собственной программы действий. </a:t>
            </a:r>
            <a:endParaRPr lang="en-US" sz="1600" b="1" dirty="0" smtClean="0"/>
          </a:p>
          <a:p>
            <a:pPr algn="just"/>
            <a:endParaRPr lang="en-US" sz="1600" b="1" dirty="0" smtClean="0"/>
          </a:p>
          <a:p>
            <a:pPr algn="just"/>
            <a:endParaRPr lang="en-US" sz="1600" b="1" dirty="0"/>
          </a:p>
          <a:p>
            <a:pPr marL="285750" indent="-285750" algn="just">
              <a:buFontTx/>
              <a:buChar char="-"/>
            </a:pPr>
            <a:r>
              <a:rPr lang="ru-RU" sz="1600" b="1" dirty="0" smtClean="0"/>
              <a:t>Свойство реактивности</a:t>
            </a:r>
            <a:r>
              <a:rPr lang="en-US" sz="1600" b="1" dirty="0" smtClean="0"/>
              <a:t>.</a:t>
            </a:r>
            <a:r>
              <a:rPr lang="ru-RU" sz="1600" b="1" dirty="0" smtClean="0"/>
              <a:t> </a:t>
            </a:r>
            <a:endParaRPr lang="en-US" sz="1600" b="1" dirty="0" smtClean="0"/>
          </a:p>
          <a:p>
            <a:pPr marL="285750" indent="-285750" algn="just">
              <a:buFontTx/>
              <a:buChar char="-"/>
            </a:pPr>
            <a:r>
              <a:rPr lang="ru-RU" sz="1600" b="1" dirty="0"/>
              <a:t>Свойство </a:t>
            </a:r>
            <a:r>
              <a:rPr lang="ru-RU" sz="1600" b="1" dirty="0" smtClean="0"/>
              <a:t>автономности</a:t>
            </a:r>
            <a:r>
              <a:rPr lang="en-US" sz="1600" b="1" dirty="0" smtClean="0"/>
              <a:t>.</a:t>
            </a:r>
            <a:r>
              <a:rPr lang="ru-RU" sz="1600" b="1" dirty="0" smtClean="0"/>
              <a:t> </a:t>
            </a:r>
            <a:endParaRPr lang="en-US" sz="1600" b="1" dirty="0" smtClean="0"/>
          </a:p>
          <a:p>
            <a:pPr marL="285750" indent="-285750" algn="just">
              <a:buFontTx/>
              <a:buChar char="-"/>
            </a:pPr>
            <a:r>
              <a:rPr lang="ru-RU" sz="1600" b="1" dirty="0"/>
              <a:t>Свойство целенаправленности </a:t>
            </a:r>
            <a:r>
              <a:rPr lang="en-US" sz="1600" b="1" dirty="0" smtClean="0"/>
              <a:t>.</a:t>
            </a:r>
          </a:p>
          <a:p>
            <a:pPr marL="285750" indent="-285750" algn="just">
              <a:buFontTx/>
              <a:buChar char="-"/>
            </a:pPr>
            <a:r>
              <a:rPr lang="ru-RU" sz="1600" b="1" dirty="0"/>
              <a:t>Свойство </a:t>
            </a:r>
            <a:r>
              <a:rPr lang="ru-RU" sz="1600" b="1" dirty="0" smtClean="0"/>
              <a:t>коммуникативности</a:t>
            </a:r>
            <a:r>
              <a:rPr lang="en-US" sz="1600" b="1" dirty="0"/>
              <a:t>.</a:t>
            </a:r>
            <a:endParaRPr lang="en-US" sz="1600" b="1" dirty="0" smtClean="0"/>
          </a:p>
          <a:p>
            <a:pPr algn="just"/>
            <a:endParaRPr lang="en-US" sz="1600" b="1" dirty="0"/>
          </a:p>
          <a:p>
            <a:pPr algn="just"/>
            <a:endParaRPr lang="en-US" sz="1600" b="1" dirty="0"/>
          </a:p>
          <a:p>
            <a:pPr algn="just"/>
            <a:r>
              <a:rPr lang="ru-RU" sz="1600" b="1" dirty="0">
                <a:solidFill>
                  <a:srgbClr val="C00000"/>
                </a:solidFill>
              </a:rPr>
              <a:t>Свойство обучаемости </a:t>
            </a:r>
            <a:r>
              <a:rPr lang="ru-RU" sz="1600" b="1" dirty="0"/>
              <a:t>означает, что агент может корректировать свое поведение, основываясь на предыдущем опыте. </a:t>
            </a:r>
            <a:endParaRPr lang="en-US" sz="1600" b="1" dirty="0" smtClean="0"/>
          </a:p>
          <a:p>
            <a:pPr algn="just"/>
            <a:endParaRPr lang="en-US" sz="1600" b="1" dirty="0"/>
          </a:p>
          <a:p>
            <a:pPr algn="just"/>
            <a:r>
              <a:rPr lang="ru-RU" sz="1600" b="1" dirty="0" smtClean="0"/>
              <a:t>Это </a:t>
            </a:r>
            <a:r>
              <a:rPr lang="ru-RU" sz="1600" b="1" dirty="0"/>
              <a:t>не просто накопление в памяти параметров окружения, т.е. использование исторических данных, но сопоставление истории собственных действий с историей их влияние на окружение, и изменение в связи с этим своей программы действий. </a:t>
            </a:r>
          </a:p>
        </p:txBody>
      </p:sp>
    </p:spTree>
    <p:extLst>
      <p:ext uri="{BB962C8B-B14F-4D97-AF65-F5344CB8AC3E}">
        <p14:creationId xmlns:p14="http://schemas.microsoft.com/office/powerpoint/2010/main" val="551024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Понятие автономного программного агента.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bg1"/>
                </a:solidFill>
              </a:rPr>
              <a:t>1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20" y="1628760"/>
            <a:ext cx="7289828" cy="3980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399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Мультиагентная система.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bg1"/>
                </a:solidFill>
              </a:rPr>
              <a:t>1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55672" y="1358724"/>
            <a:ext cx="8826915" cy="4124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Многоагентная система </a:t>
            </a:r>
            <a:r>
              <a:rPr lang="ru-RU" sz="1600" b="1" dirty="0"/>
              <a:t>(МАС, англ. </a:t>
            </a:r>
            <a:r>
              <a:rPr lang="ru-RU" sz="1600" b="1" dirty="0" err="1"/>
              <a:t>Multi-agent</a:t>
            </a:r>
            <a:r>
              <a:rPr lang="ru-RU" sz="1600" b="1" dirty="0"/>
              <a:t> </a:t>
            </a:r>
            <a:r>
              <a:rPr lang="ru-RU" sz="1600" b="1" dirty="0" err="1"/>
              <a:t>system</a:t>
            </a:r>
            <a:r>
              <a:rPr lang="ru-RU" sz="1600" b="1" dirty="0"/>
              <a:t>) — это система, образованная несколькими взаимодействующими агентами. </a:t>
            </a:r>
            <a:r>
              <a:rPr lang="ru-RU" sz="1600" b="1" dirty="0" smtClean="0"/>
              <a:t> Многоагентные </a:t>
            </a:r>
            <a:r>
              <a:rPr lang="ru-RU" sz="1600" b="1" dirty="0"/>
              <a:t>системы могут быть использованы для решения таких проблем, которые сложно или невозможно решить с помощью одного агента или монолитной системы. </a:t>
            </a:r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В мультиагентной системе необязательно все агенты взаимодействуют (общаются) между собой. </a:t>
            </a:r>
            <a:endParaRPr lang="ru-RU" sz="1600" b="1" dirty="0" smtClean="0"/>
          </a:p>
          <a:p>
            <a:pPr algn="just"/>
            <a:endParaRPr lang="ru-RU" sz="1600" b="1" dirty="0" smtClean="0"/>
          </a:p>
          <a:p>
            <a:pPr marL="285750" indent="-285750" algn="just">
              <a:buFontTx/>
              <a:buChar char="-"/>
            </a:pPr>
            <a:r>
              <a:rPr lang="ru-RU" sz="1600" b="1" dirty="0" smtClean="0">
                <a:solidFill>
                  <a:srgbClr val="C00000"/>
                </a:solidFill>
              </a:rPr>
              <a:t>Дискретная мультиагентная система </a:t>
            </a:r>
            <a:r>
              <a:rPr lang="ru-RU" sz="1600" b="1" dirty="0" smtClean="0"/>
              <a:t>– система в которой общение между агентами отсутствует.</a:t>
            </a:r>
          </a:p>
          <a:p>
            <a:pPr marL="285750" indent="-285750" algn="just">
              <a:buFontTx/>
              <a:buChar char="-"/>
            </a:pPr>
            <a:r>
              <a:rPr lang="ru-RU" sz="1600" b="1" dirty="0" smtClean="0">
                <a:solidFill>
                  <a:srgbClr val="C00000"/>
                </a:solidFill>
              </a:rPr>
              <a:t>Полносвязная мультиагентная система </a:t>
            </a:r>
            <a:r>
              <a:rPr lang="ru-RU" sz="1600" b="1" dirty="0" smtClean="0"/>
              <a:t>– система в которой каждый агент общается с каждым.</a:t>
            </a:r>
            <a:endParaRPr lang="ru-RU" sz="1600" b="1" dirty="0"/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/>
              <a:t>Важным отличием мультиагентной системы от программы или одного агента является то, что входящие в систему программные агенты (по крайней мере, некоторые) </a:t>
            </a:r>
            <a:r>
              <a:rPr lang="ru-RU" sz="1600" b="1" dirty="0">
                <a:solidFill>
                  <a:srgbClr val="C00000"/>
                </a:solidFill>
              </a:rPr>
              <a:t>не были спроектированы специально для этой системы</a:t>
            </a:r>
            <a:r>
              <a:rPr lang="ru-RU" sz="1600" b="1" dirty="0"/>
              <a:t>. </a:t>
            </a:r>
            <a:endParaRPr lang="en-US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184596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mk-MK" sz="1600" b="1" dirty="0" smtClean="0">
                <a:solidFill>
                  <a:schemeClr val="bg1"/>
                </a:solidFill>
              </a:rPr>
              <a:t>Механизмы доступа к ресурсам и узлам.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6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00246" y="1358724"/>
            <a:ext cx="878234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ru-RU" sz="1600" b="1" dirty="0" smtClean="0"/>
              <a:t>В рамках РВС обнаружение </a:t>
            </a:r>
            <a:r>
              <a:rPr lang="ru-RU" sz="1600" b="1" dirty="0" smtClean="0"/>
              <a:t>узлов/ресурсов </a:t>
            </a:r>
            <a:r>
              <a:rPr lang="ru-RU" sz="1600" b="1" dirty="0" smtClean="0"/>
              <a:t>осуществляется </a:t>
            </a:r>
            <a:r>
              <a:rPr lang="ru-RU" sz="1600" b="1" dirty="0" smtClean="0">
                <a:solidFill>
                  <a:srgbClr val="C00000"/>
                </a:solidFill>
              </a:rPr>
              <a:t>службой обнаружения </a:t>
            </a:r>
            <a:r>
              <a:rPr lang="ru-RU" sz="1600" b="1" dirty="0" smtClean="0"/>
              <a:t>(например, </a:t>
            </a:r>
            <a:r>
              <a:rPr lang="en-US" sz="1600" b="1" dirty="0" smtClean="0"/>
              <a:t>DNS</a:t>
            </a:r>
            <a:r>
              <a:rPr lang="ru-RU" sz="1600" b="1" dirty="0" smtClean="0"/>
              <a:t>, </a:t>
            </a:r>
            <a:r>
              <a:rPr lang="en-US" sz="1600" b="1" dirty="0" smtClean="0"/>
              <a:t>Jini Lookup, UDDI </a:t>
            </a:r>
            <a:r>
              <a:rPr lang="ru-RU" sz="1600" b="1" dirty="0" smtClean="0"/>
              <a:t>и др.).</a:t>
            </a:r>
          </a:p>
          <a:p>
            <a:pPr marL="285750" indent="-285750" algn="just">
              <a:buFontTx/>
              <a:buChar char="-"/>
            </a:pPr>
            <a:r>
              <a:rPr lang="ru-RU" sz="1600" b="1" dirty="0" smtClean="0"/>
              <a:t>Обнаружение через службу индексирования (</a:t>
            </a:r>
            <a:r>
              <a:rPr lang="en-US" sz="1600" b="1" dirty="0" smtClean="0"/>
              <a:t>DNS</a:t>
            </a:r>
            <a:r>
              <a:rPr lang="ru-RU" sz="1600" b="1" dirty="0" smtClean="0"/>
              <a:t>) – </a:t>
            </a:r>
            <a:r>
              <a:rPr lang="en-US" sz="1600" b="1" dirty="0" smtClean="0"/>
              <a:t>“</a:t>
            </a:r>
            <a:r>
              <a:rPr lang="ru-RU" sz="1600" b="1" dirty="0" smtClean="0"/>
              <a:t>доменное имя =</a:t>
            </a:r>
            <a:r>
              <a:rPr lang="en-US" sz="1600" b="1" dirty="0" smtClean="0"/>
              <a:t>&gt; </a:t>
            </a:r>
            <a:r>
              <a:rPr lang="ru-RU" sz="1600" b="1" dirty="0" smtClean="0"/>
              <a:t>адрес</a:t>
            </a:r>
            <a:r>
              <a:rPr lang="en-US" sz="1600" b="1" dirty="0" smtClean="0"/>
              <a:t>”</a:t>
            </a:r>
            <a:r>
              <a:rPr lang="ru-RU" sz="1600" b="1" dirty="0" smtClean="0"/>
              <a:t>.</a:t>
            </a:r>
            <a:endParaRPr lang="en-US" sz="1600" b="1" dirty="0" smtClean="0"/>
          </a:p>
          <a:p>
            <a:pPr marL="285750" indent="-285750" algn="just">
              <a:buFontTx/>
              <a:buChar char="-"/>
            </a:pPr>
            <a:r>
              <a:rPr lang="ru-RU" sz="1600" b="1" dirty="0" smtClean="0"/>
              <a:t>Обнаружение инспекцией узлов (сеть </a:t>
            </a:r>
            <a:r>
              <a:rPr lang="en-US" sz="1600" b="1" dirty="0" smtClean="0"/>
              <a:t>Gnutella</a:t>
            </a:r>
            <a:r>
              <a:rPr lang="ru-RU" sz="1600" b="1" dirty="0" smtClean="0"/>
              <a:t>) – поиск по всем узлам.</a:t>
            </a:r>
            <a:endParaRPr lang="en-US" sz="1600" b="1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47" y="2435942"/>
            <a:ext cx="3664427" cy="1993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928" y="2708904"/>
            <a:ext cx="4877566" cy="322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91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Мультиагентная система.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bg1"/>
                </a:solidFill>
              </a:rPr>
              <a:t>1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1" y="1268712"/>
            <a:ext cx="9072589" cy="1888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592" y="3165205"/>
            <a:ext cx="6003764" cy="3054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057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Мультиагентная система.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bg1"/>
                </a:solidFill>
              </a:rPr>
              <a:t>1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104" y="1466738"/>
            <a:ext cx="6599912" cy="4091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102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err="1" smtClean="0">
                <a:solidFill>
                  <a:schemeClr val="bg1"/>
                </a:solidFill>
              </a:rPr>
              <a:t>Агентные</a:t>
            </a:r>
            <a:r>
              <a:rPr lang="ru-RU" sz="1600" b="1" dirty="0" smtClean="0">
                <a:solidFill>
                  <a:schemeClr val="bg1"/>
                </a:solidFill>
              </a:rPr>
              <a:t> платформы.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bg1"/>
                </a:solidFill>
              </a:rPr>
              <a:t>1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55672" y="1358724"/>
            <a:ext cx="882691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Агентная платформа </a:t>
            </a:r>
            <a:r>
              <a:rPr lang="ru-RU" sz="1600" b="1" dirty="0"/>
              <a:t>– программная оболочка, которая может создавать, интерпретировать, запускать, перемещать и уничтожать агенты. </a:t>
            </a:r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Агентная система однозначно идентифицируется именем и </a:t>
            </a:r>
            <a:r>
              <a:rPr lang="ru-RU" sz="1600" b="1" dirty="0" smtClean="0"/>
              <a:t>адресом. </a:t>
            </a:r>
            <a:r>
              <a:rPr lang="ru-RU" sz="1600" b="1" dirty="0"/>
              <a:t>На одной машине могут размещаться несколько агентных систем. Тип агентной системы описывает совокупность параметров агента. </a:t>
            </a:r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Например</a:t>
            </a:r>
            <a:r>
              <a:rPr lang="ru-RU" sz="1600" b="1" dirty="0"/>
              <a:t>, если типом агентной системы являются </a:t>
            </a:r>
            <a:r>
              <a:rPr lang="ru-RU" sz="1600" b="1" dirty="0" smtClean="0"/>
              <a:t>“</a:t>
            </a:r>
            <a:r>
              <a:rPr lang="ru-RU" sz="1600" b="1" dirty="0" err="1" smtClean="0"/>
              <a:t>аглеты</a:t>
            </a:r>
            <a:r>
              <a:rPr lang="ru-RU" sz="1600" b="1" dirty="0"/>
              <a:t>", то это означает, что агентная система создана компанией ІBM, поддерживает язык Java как язык реализации агентов, и использует Java Object Serіalіzatіon для превращения агентов в последовательную форму. </a:t>
            </a:r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endParaRPr lang="ru-RU" sz="1600" b="1" dirty="0" smtClean="0"/>
          </a:p>
          <a:p>
            <a:pPr algn="just"/>
            <a:endParaRPr lang="en-US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132364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Безопасность в системах мобильных агентов.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bg1"/>
                </a:solidFill>
              </a:rPr>
              <a:t>1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55672" y="1268712"/>
            <a:ext cx="882691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С одной стороны, агенты могут нести личную информацию для обеспечения собственной работы. Например, агент в системе электронной коммерции может содержать номер кредитной карточки и паспортные данные пользователя для того, чтобы от его имени совершать сделки. </a:t>
            </a:r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С другой стороны, сторонний агент может попытаться атаковать базовую среду и извлечь данные или заполучить иные ресурсы. В этом случае агентная платформа должна быть достаточно хорошо защищена и иметь возможность противостоять таким атакам. </a:t>
            </a:r>
            <a:endParaRPr lang="en-US" sz="1600" b="1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85" y="3220718"/>
            <a:ext cx="3786244" cy="2922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060" y="3211429"/>
            <a:ext cx="2925371" cy="2996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954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bg1"/>
                </a:solidFill>
              </a:rPr>
              <a:t>1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28696" y="2974298"/>
            <a:ext cx="86411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/>
              <a:t>РАСПРЕДЕЛЕННЫЕ ОБЪЕКТНЫЕ СИСТЕМЫ И </a:t>
            </a:r>
          </a:p>
          <a:p>
            <a:pPr algn="ctr"/>
            <a:r>
              <a:rPr lang="ru-RU" sz="2000" b="1" dirty="0" smtClean="0"/>
              <a:t>КОМПОНЕНТНО-ОРИЕНТИРОВАННЫЙ ПОДХОД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17613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Программные компоненты.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bg1"/>
                </a:solidFill>
              </a:rPr>
              <a:t>1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55672" y="1268712"/>
            <a:ext cx="882691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Распределенные объектные системы (</a:t>
            </a:r>
            <a:r>
              <a:rPr lang="ru-RU" sz="1600" b="1" dirty="0" err="1">
                <a:solidFill>
                  <a:srgbClr val="C00000"/>
                </a:solidFill>
              </a:rPr>
              <a:t>Distributed</a:t>
            </a:r>
            <a:r>
              <a:rPr lang="ru-RU" sz="1600" b="1" dirty="0">
                <a:solidFill>
                  <a:srgbClr val="C00000"/>
                </a:solidFill>
              </a:rPr>
              <a:t> </a:t>
            </a:r>
            <a:r>
              <a:rPr lang="ru-RU" sz="1600" b="1" dirty="0" err="1">
                <a:solidFill>
                  <a:srgbClr val="C00000"/>
                </a:solidFill>
              </a:rPr>
              <a:t>object</a:t>
            </a:r>
            <a:r>
              <a:rPr lang="ru-RU" sz="1600" b="1" dirty="0">
                <a:solidFill>
                  <a:srgbClr val="C00000"/>
                </a:solidFill>
              </a:rPr>
              <a:t> </a:t>
            </a:r>
            <a:r>
              <a:rPr lang="ru-RU" sz="1600" b="1" dirty="0" err="1">
                <a:solidFill>
                  <a:srgbClr val="C00000"/>
                </a:solidFill>
              </a:rPr>
              <a:t>systems</a:t>
            </a:r>
            <a:r>
              <a:rPr lang="ru-RU" sz="1600" b="1" dirty="0">
                <a:solidFill>
                  <a:srgbClr val="C00000"/>
                </a:solidFill>
              </a:rPr>
              <a:t>) </a:t>
            </a:r>
            <a:r>
              <a:rPr lang="ru-RU" sz="1600" b="1" dirty="0"/>
              <a:t>— это промежуточное программное обеспечение, реализованное в виде взаимодействующих друг с другом программных объектов. </a:t>
            </a:r>
            <a:endParaRPr lang="ru-RU" sz="1600" b="1" dirty="0" smtClean="0"/>
          </a:p>
          <a:p>
            <a:pPr algn="just"/>
            <a:endParaRPr lang="ru-RU" sz="16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smtClean="0"/>
              <a:t>Каждый </a:t>
            </a:r>
            <a:r>
              <a:rPr lang="ru-RU" sz="1600" b="1" dirty="0"/>
              <a:t>такой объект уникальным образом идентифицируется в сети и обеспечивает доступ к представляемым им сервисам через публичные свойства и методы. </a:t>
            </a:r>
            <a:endParaRPr lang="ru-RU" sz="1600" b="1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smtClean="0"/>
              <a:t>Реализация </a:t>
            </a:r>
            <a:r>
              <a:rPr lang="ru-RU" sz="1600" b="1" dirty="0"/>
              <a:t>объекта и платформа, на которой он выполняется, полностью прозрачны для клиента</a:t>
            </a:r>
            <a:r>
              <a:rPr lang="ru-RU" sz="1600" b="1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700" y="3338988"/>
            <a:ext cx="526732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51424" y="4959204"/>
            <a:ext cx="864115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С точки зрения разработки, использование распределенных объектов оправданно при создании </a:t>
            </a:r>
            <a:r>
              <a:rPr lang="ru-RU" sz="1600" b="1" dirty="0">
                <a:solidFill>
                  <a:srgbClr val="C00000"/>
                </a:solidFill>
              </a:rPr>
              <a:t>масштабных объектно-ориентированных систем</a:t>
            </a:r>
            <a:r>
              <a:rPr lang="ru-RU" sz="1600" b="1" dirty="0"/>
              <a:t>. Фактически же, объектная «обертка» таких решений скрывает за собой ранее рассмотренные RPC, MOM </a:t>
            </a:r>
            <a:r>
              <a:rPr lang="ru-RU" sz="1600" b="1" dirty="0" smtClean="0"/>
              <a:t>(сервисы </a:t>
            </a:r>
            <a:r>
              <a:rPr lang="ru-RU" sz="1600" b="1" dirty="0"/>
              <a:t>обработки </a:t>
            </a:r>
            <a:r>
              <a:rPr lang="ru-RU" sz="1600" b="1" dirty="0" smtClean="0"/>
              <a:t>сообщений</a:t>
            </a:r>
            <a:r>
              <a:rPr lang="en-US" sz="1600" b="1" dirty="0" smtClean="0"/>
              <a:t> </a:t>
            </a:r>
            <a:r>
              <a:rPr lang="en-US" sz="1600" b="1" dirty="0"/>
              <a:t>— message-oriented </a:t>
            </a:r>
            <a:r>
              <a:rPr lang="en-US" sz="1600" b="1" dirty="0" smtClean="0"/>
              <a:t>middleware</a:t>
            </a:r>
            <a:r>
              <a:rPr lang="ru-RU" sz="1600" b="1" dirty="0" smtClean="0"/>
              <a:t>) </a:t>
            </a:r>
            <a:r>
              <a:rPr lang="ru-RU" sz="1600" b="1" dirty="0"/>
              <a:t>и средства управления транзакциями.</a:t>
            </a:r>
          </a:p>
        </p:txBody>
      </p:sp>
    </p:spTree>
    <p:extLst>
      <p:ext uri="{BB962C8B-B14F-4D97-AF65-F5344CB8AC3E}">
        <p14:creationId xmlns:p14="http://schemas.microsoft.com/office/powerpoint/2010/main" val="228110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Программные компоненты.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bg1"/>
                </a:solidFill>
              </a:rPr>
              <a:t>1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55672" y="1268712"/>
            <a:ext cx="8826915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Архитектура распределенных объектных систем стандартизована и наиболее распространены спецификации CORBA, COM/DCOM и EJB</a:t>
            </a:r>
            <a:r>
              <a:rPr lang="ru-RU" sz="1600" b="1" dirty="0" smtClean="0"/>
              <a:t>.</a:t>
            </a:r>
          </a:p>
          <a:p>
            <a:pPr algn="just"/>
            <a:endParaRPr lang="ru-RU" sz="16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C00000"/>
                </a:solidFill>
              </a:rPr>
              <a:t>CORBA (Common Object Request Broker Architecture, типовая архитектура брокера объектных запросов) </a:t>
            </a:r>
            <a:r>
              <a:rPr lang="ru-RU" sz="1600" b="1" dirty="0"/>
              <a:t>— открытый стандарт, разработанный группой Object </a:t>
            </a:r>
            <a:r>
              <a:rPr lang="ru-RU" sz="1600" b="1" dirty="0" err="1"/>
              <a:t>Management</a:t>
            </a:r>
            <a:r>
              <a:rPr lang="ru-RU" sz="1600" b="1" dirty="0"/>
              <a:t> Group (OMG), который определяет интерфейсы между сетевыми объектами, позволяющие им работать совместно. Брокеры объектных запросов (</a:t>
            </a:r>
            <a:r>
              <a:rPr lang="ru-RU" sz="1600" b="1" dirty="0" err="1"/>
              <a:t>object</a:t>
            </a:r>
            <a:r>
              <a:rPr lang="ru-RU" sz="1600" b="1" dirty="0"/>
              <a:t> </a:t>
            </a:r>
            <a:r>
              <a:rPr lang="ru-RU" sz="1600" b="1" dirty="0" err="1"/>
              <a:t>request</a:t>
            </a:r>
            <a:r>
              <a:rPr lang="ru-RU" sz="1600" b="1" dirty="0"/>
              <a:t> </a:t>
            </a:r>
            <a:r>
              <a:rPr lang="ru-RU" sz="1600" b="1" dirty="0" err="1"/>
              <a:t>brokers</a:t>
            </a:r>
            <a:r>
              <a:rPr lang="ru-RU" sz="1600" b="1" dirty="0"/>
              <a:t>, ORB), созданные в соответствии с CORBA, представляют интерфейсы для разработки объектно-ориентированных систем «клиент-сервер».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C00000"/>
                </a:solidFill>
              </a:rPr>
              <a:t>Microsoft COM (</a:t>
            </a:r>
            <a:r>
              <a:rPr lang="ru-RU" sz="1600" b="1" dirty="0" err="1">
                <a:solidFill>
                  <a:srgbClr val="C00000"/>
                </a:solidFill>
              </a:rPr>
              <a:t>Component</a:t>
            </a:r>
            <a:r>
              <a:rPr lang="ru-RU" sz="1600" b="1" dirty="0">
                <a:solidFill>
                  <a:srgbClr val="C00000"/>
                </a:solidFill>
              </a:rPr>
              <a:t> Object </a:t>
            </a:r>
            <a:r>
              <a:rPr lang="ru-RU" sz="1600" b="1" dirty="0" err="1">
                <a:solidFill>
                  <a:srgbClr val="C00000"/>
                </a:solidFill>
              </a:rPr>
              <a:t>Model</a:t>
            </a:r>
            <a:r>
              <a:rPr lang="ru-RU" sz="1600" b="1" dirty="0">
                <a:solidFill>
                  <a:srgbClr val="C00000"/>
                </a:solidFill>
              </a:rPr>
              <a:t>, компонентная объектная модель) </a:t>
            </a:r>
            <a:r>
              <a:rPr lang="ru-RU" sz="1600" b="1" dirty="0"/>
              <a:t>— это семейство технологий, предназначенных для организации взаимодействия </a:t>
            </a:r>
            <a:r>
              <a:rPr lang="ru-RU" sz="1600" b="1" dirty="0" smtClean="0"/>
              <a:t>Windows-приложений. </a:t>
            </a:r>
            <a:r>
              <a:rPr lang="ru-RU" sz="1600" b="1" dirty="0"/>
              <a:t>В это семейство входят </a:t>
            </a:r>
            <a:r>
              <a:rPr lang="ru-RU" sz="1600" b="1" dirty="0">
                <a:solidFill>
                  <a:srgbClr val="C00000"/>
                </a:solidFill>
              </a:rPr>
              <a:t>COM+, DCOM (</a:t>
            </a:r>
            <a:r>
              <a:rPr lang="ru-RU" sz="1600" b="1" dirty="0" err="1">
                <a:solidFill>
                  <a:srgbClr val="C00000"/>
                </a:solidFill>
              </a:rPr>
              <a:t>Distributed</a:t>
            </a:r>
            <a:r>
              <a:rPr lang="ru-RU" sz="1600" b="1" dirty="0">
                <a:solidFill>
                  <a:srgbClr val="C00000"/>
                </a:solidFill>
              </a:rPr>
              <a:t> COM) и ActiveX </a:t>
            </a:r>
            <a:r>
              <a:rPr lang="ru-RU" sz="1600" b="1" dirty="0" err="1">
                <a:solidFill>
                  <a:srgbClr val="C00000"/>
                </a:solidFill>
              </a:rPr>
              <a:t>Controls</a:t>
            </a:r>
            <a:r>
              <a:rPr lang="ru-RU" sz="1600" b="1" dirty="0"/>
              <a:t>. Microsoft позиционирует COM как платформу для разработки повторно используемых (</a:t>
            </a:r>
            <a:r>
              <a:rPr lang="ru-RU" sz="1600" b="1" dirty="0" err="1"/>
              <a:t>re-usable</a:t>
            </a:r>
            <a:r>
              <a:rPr lang="ru-RU" sz="1600" b="1" dirty="0"/>
              <a:t>) компонентов приложений. В случае DCOM — компонентов распределенных клиент-серверных систем.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C00000"/>
                </a:solidFill>
              </a:rPr>
              <a:t>EJB (</a:t>
            </a:r>
            <a:r>
              <a:rPr lang="ru-RU" sz="1600" b="1" dirty="0" err="1">
                <a:solidFill>
                  <a:srgbClr val="C00000"/>
                </a:solidFill>
              </a:rPr>
              <a:t>Enterprise</a:t>
            </a:r>
            <a:r>
              <a:rPr lang="ru-RU" sz="1600" b="1" dirty="0">
                <a:solidFill>
                  <a:srgbClr val="C00000"/>
                </a:solidFill>
              </a:rPr>
              <a:t> </a:t>
            </a:r>
            <a:r>
              <a:rPr lang="ru-RU" sz="1600" b="1" dirty="0" err="1">
                <a:solidFill>
                  <a:srgbClr val="C00000"/>
                </a:solidFill>
              </a:rPr>
              <a:t>JavaBeans</a:t>
            </a:r>
            <a:r>
              <a:rPr lang="ru-RU" sz="1600" b="1" dirty="0">
                <a:solidFill>
                  <a:srgbClr val="C00000"/>
                </a:solidFill>
              </a:rPr>
              <a:t>) </a:t>
            </a:r>
            <a:r>
              <a:rPr lang="ru-RU" sz="1600" b="1" dirty="0"/>
              <a:t>— технология, разработанная Sun </a:t>
            </a:r>
            <a:r>
              <a:rPr lang="ru-RU" sz="1600" b="1" dirty="0" err="1"/>
              <a:t>Microsystems</a:t>
            </a:r>
            <a:r>
              <a:rPr lang="ru-RU" sz="1600" b="1" dirty="0"/>
              <a:t> для корпоративных решений на платформе Java (Java EE/EJB). Спецификация EJB описывает архитектуру серверных компонентов и порядок их использования в клиент-серверных приложениях. Эта технология упрощает разработку распределенных систем на основе Java и обеспечивает наибольшую переносимость Java-приложений.</a:t>
            </a:r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4374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Программные компоненты.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bg1"/>
                </a:solidFill>
              </a:rPr>
              <a:t>1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55672" y="1268712"/>
            <a:ext cx="8826915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Компонентно-ориентированный подход </a:t>
            </a:r>
            <a:r>
              <a:rPr lang="ru-RU" sz="1600" b="1" dirty="0" smtClean="0"/>
              <a:t>–</a:t>
            </a:r>
            <a:r>
              <a:rPr lang="en-US" sz="1600" b="1" dirty="0" smtClean="0"/>
              <a:t> </a:t>
            </a:r>
            <a:r>
              <a:rPr lang="ru-RU" sz="1600" b="1" dirty="0" smtClean="0"/>
              <a:t>развитие </a:t>
            </a:r>
            <a:r>
              <a:rPr lang="ru-RU" sz="1600" b="1" dirty="0"/>
              <a:t>объектно-ориентированного. Создан для проектирования и реализации крупных и распределенных программных систем (корпоративных приложений</a:t>
            </a:r>
            <a:r>
              <a:rPr lang="ru-RU" sz="1600" b="1" dirty="0" smtClean="0"/>
              <a:t>).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С </a:t>
            </a:r>
            <a:r>
              <a:rPr lang="ru-RU" sz="1600" b="1" dirty="0"/>
              <a:t>точки зрения </a:t>
            </a:r>
            <a:r>
              <a:rPr lang="ru-RU" sz="1600" b="1" dirty="0" smtClean="0"/>
              <a:t>КОП программная </a:t>
            </a:r>
            <a:r>
              <a:rPr lang="ru-RU" sz="1600" b="1" dirty="0"/>
              <a:t>система </a:t>
            </a:r>
            <a:r>
              <a:rPr lang="ru-RU" sz="1600" b="1" dirty="0" smtClean="0"/>
              <a:t>– это </a:t>
            </a:r>
            <a:r>
              <a:rPr lang="ru-RU" sz="1600" b="1" dirty="0"/>
              <a:t>набор компонентов с четко определенным интерфейсом.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smtClean="0"/>
              <a:t>Изменения </a:t>
            </a:r>
            <a:r>
              <a:rPr lang="ru-RU" sz="1600" b="1" dirty="0"/>
              <a:t>в систему вносятся путем создания новых компонентов или изменения старых.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 smtClean="0"/>
              <a:t>Наследование </a:t>
            </a:r>
            <a:r>
              <a:rPr lang="ru-RU" sz="1600" b="1" dirty="0"/>
              <a:t>реализации запрещено. Наследуется только интерфейс</a:t>
            </a:r>
            <a:r>
              <a:rPr lang="ru-RU" sz="1600" b="1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b="1" dirty="0"/>
          </a:p>
          <a:p>
            <a:pPr algn="just"/>
            <a:r>
              <a:rPr lang="ru-RU" sz="1600" b="1" dirty="0">
                <a:solidFill>
                  <a:srgbClr val="C00000"/>
                </a:solidFill>
              </a:rPr>
              <a:t>Программный компонент </a:t>
            </a:r>
            <a:r>
              <a:rPr lang="ru-RU" sz="1600" b="1" dirty="0" smtClean="0"/>
              <a:t>– это </a:t>
            </a:r>
            <a:r>
              <a:rPr lang="ru-RU" sz="1600" b="1" dirty="0"/>
              <a:t>автономный элемент программного обеспечения, предназначенный </a:t>
            </a:r>
            <a:r>
              <a:rPr lang="ru-RU" sz="1600" b="1" dirty="0" smtClean="0"/>
              <a:t>для многократного </a:t>
            </a:r>
            <a:r>
              <a:rPr lang="ru-RU" sz="1600" b="1" dirty="0"/>
              <a:t>использования, который может распространяться для использования в других программах в виде скомпилированного кода.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smtClean="0"/>
              <a:t>Подключение </a:t>
            </a:r>
            <a:r>
              <a:rPr lang="ru-RU" sz="1600" b="1" dirty="0"/>
              <a:t>к этим программам осуществляется с помощью интерфейсов компонента.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smtClean="0"/>
              <a:t>Взаимодействие </a:t>
            </a:r>
            <a:r>
              <a:rPr lang="ru-RU" sz="1600" b="1" dirty="0"/>
              <a:t>с программной средой осуществляется посредством инициации и реагирования на события.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b="1" dirty="0" smtClean="0"/>
          </a:p>
          <a:p>
            <a:pPr lvl="2"/>
            <a:r>
              <a:rPr lang="ru-RU" sz="1600" b="1" dirty="0" smtClean="0"/>
              <a:t>Оптимизация стоимости и скорости разработки</a:t>
            </a:r>
          </a:p>
          <a:p>
            <a:pPr lvl="2"/>
            <a:r>
              <a:rPr lang="ru-RU" sz="1600" b="1" dirty="0" smtClean="0"/>
              <a:t>Повышение эффективности повторного использования кода</a:t>
            </a:r>
          </a:p>
          <a:p>
            <a:pPr lvl="2"/>
            <a:r>
              <a:rPr lang="ru-RU" sz="1600" b="1" dirty="0"/>
              <a:t>Повышение </a:t>
            </a:r>
            <a:r>
              <a:rPr lang="ru-RU" sz="1600" b="1" dirty="0" smtClean="0"/>
              <a:t>масштабируемости программной системы</a:t>
            </a:r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23324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Распределенные компонентные технологии.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bg1"/>
                </a:solidFill>
              </a:rPr>
              <a:t>1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55672" y="1268712"/>
            <a:ext cx="8826915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ru-RU" sz="1600" b="1" dirty="0"/>
              <a:t>интеграция сервисов для приложений на базе различных платформ</a:t>
            </a:r>
            <a:r>
              <a:rPr lang="ru-RU" sz="1600" b="1" dirty="0" smtClean="0"/>
              <a:t>;</a:t>
            </a:r>
          </a:p>
          <a:p>
            <a:pPr marL="342900" indent="-342900" algn="just">
              <a:buFont typeface="+mj-lt"/>
              <a:buAutoNum type="arabicPeriod"/>
            </a:pPr>
            <a:endParaRPr lang="ru-RU" sz="1600" b="1" dirty="0"/>
          </a:p>
          <a:p>
            <a:pPr marL="342900" indent="-342900" algn="just">
              <a:buFont typeface="+mj-lt"/>
              <a:buAutoNum type="arabicPeriod"/>
            </a:pPr>
            <a:r>
              <a:rPr lang="ru-RU" sz="1600" b="1" dirty="0" smtClean="0"/>
              <a:t>обеспечение </a:t>
            </a:r>
            <a:r>
              <a:rPr lang="ru-RU" sz="1600" b="1" dirty="0"/>
              <a:t>взаимодействия: обеспечить прозрачный механизм общения и обмена данными между элементами РВС</a:t>
            </a:r>
            <a:r>
              <a:rPr lang="ru-RU" sz="1600" b="1" dirty="0" smtClean="0"/>
              <a:t>.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Подходы реализации: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/>
              <a:t>Microsoft: DDE, COM, OLE, DCOM and ActiveX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Sun</a:t>
            </a:r>
            <a:r>
              <a:rPr lang="ru-RU" sz="1600" b="1" dirty="0" smtClean="0"/>
              <a:t> (</a:t>
            </a:r>
            <a:r>
              <a:rPr lang="en-US" sz="1600" b="1" dirty="0" smtClean="0"/>
              <a:t>Oracle</a:t>
            </a:r>
            <a:r>
              <a:rPr lang="ru-RU" sz="1600" b="1" dirty="0" smtClean="0"/>
              <a:t>)</a:t>
            </a:r>
            <a:r>
              <a:rPr lang="en-US" sz="1600" b="1" dirty="0" smtClean="0"/>
              <a:t>:</a:t>
            </a:r>
            <a:r>
              <a:rPr lang="ru-RU" sz="1600" b="1" dirty="0" smtClean="0"/>
              <a:t> </a:t>
            </a:r>
            <a:r>
              <a:rPr lang="en-US" sz="1600" b="1" dirty="0" smtClean="0"/>
              <a:t>JavaBeans</a:t>
            </a:r>
            <a:r>
              <a:rPr lang="en-US" sz="1600" b="1" dirty="0"/>
              <a:t>, Enterprise JavaBeans, JEE</a:t>
            </a:r>
          </a:p>
          <a:p>
            <a:pPr algn="just"/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84782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en-US" sz="1600" b="1" dirty="0" smtClean="0">
                <a:solidFill>
                  <a:schemeClr val="bg1"/>
                </a:solidFill>
              </a:rPr>
              <a:t>DDE (Dynamic Data Exchange)</a:t>
            </a:r>
            <a:r>
              <a:rPr lang="ru-RU" sz="1600" b="1" dirty="0" smtClean="0">
                <a:solidFill>
                  <a:schemeClr val="bg1"/>
                </a:solidFill>
              </a:rPr>
              <a:t>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bg1"/>
                </a:solidFill>
              </a:rPr>
              <a:t>1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55672" y="1268712"/>
            <a:ext cx="882691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Различные </a:t>
            </a:r>
            <a:r>
              <a:rPr lang="ru-RU" sz="1600" b="1" dirty="0"/>
              <a:t>приложения под Windows смогли обмениваться данными посредством </a:t>
            </a:r>
            <a:r>
              <a:rPr lang="ru-RU" sz="1600" b="1" dirty="0" smtClean="0"/>
              <a:t>ссылок</a:t>
            </a:r>
            <a:r>
              <a:rPr lang="ru-RU" sz="1600" b="1" dirty="0"/>
              <a:t>.</a:t>
            </a:r>
          </a:p>
          <a:p>
            <a:pPr algn="just"/>
            <a:endParaRPr lang="en-US" sz="1600" b="1" dirty="0" smtClean="0"/>
          </a:p>
          <a:p>
            <a:pPr algn="just"/>
            <a:r>
              <a:rPr lang="ru-RU" sz="1600" b="1" dirty="0" smtClean="0"/>
              <a:t>Ограничения: </a:t>
            </a:r>
            <a:endParaRPr lang="en-US" sz="1600" b="1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smtClean="0"/>
              <a:t>Невозможно </a:t>
            </a:r>
            <a:r>
              <a:rPr lang="ru-RU" sz="1600" b="1" dirty="0"/>
              <a:t>изменить данные в «дочернем» приложении, необходимо вызывать «родительское</a:t>
            </a:r>
            <a:r>
              <a:rPr lang="ru-RU" sz="1600" b="1" dirty="0" smtClean="0"/>
              <a:t>»</a:t>
            </a:r>
            <a:r>
              <a:rPr lang="ru-RU" sz="1600" b="1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smtClean="0"/>
              <a:t>Если </a:t>
            </a:r>
            <a:r>
              <a:rPr lang="ru-RU" sz="1600" b="1" dirty="0"/>
              <a:t>данные перемещаются в файловой системе </a:t>
            </a:r>
            <a:r>
              <a:rPr lang="ru-RU" sz="1600" b="1" dirty="0" smtClean="0"/>
              <a:t>–</a:t>
            </a:r>
            <a:r>
              <a:rPr lang="en-US" sz="1600" b="1" dirty="0" smtClean="0"/>
              <a:t> </a:t>
            </a:r>
            <a:r>
              <a:rPr lang="ru-RU" sz="1600" b="1" dirty="0" smtClean="0"/>
              <a:t>все </a:t>
            </a:r>
            <a:r>
              <a:rPr lang="ru-RU" sz="1600" b="1" dirty="0"/>
              <a:t>ссылки нарушаются.</a:t>
            </a:r>
          </a:p>
          <a:p>
            <a:pPr algn="just"/>
            <a:endParaRPr lang="ru-RU" sz="16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652" y="2888927"/>
            <a:ext cx="4903941" cy="3241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747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mk-MK" sz="1600" b="1" dirty="0" smtClean="0">
                <a:solidFill>
                  <a:schemeClr val="bg1"/>
                </a:solidFill>
              </a:rPr>
              <a:t>Механизмы доступа к ресурсам и узлам.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7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149" y="3879060"/>
            <a:ext cx="5242378" cy="202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626" y="1358724"/>
            <a:ext cx="3740097" cy="219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88" y="1268712"/>
            <a:ext cx="3384575" cy="2843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585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en-US" sz="1600" b="1" dirty="0">
                <a:solidFill>
                  <a:schemeClr val="bg1"/>
                </a:solidFill>
              </a:rPr>
              <a:t>OLE (Object Linking and Embedding)</a:t>
            </a:r>
            <a:r>
              <a:rPr lang="ru-RU" sz="1600" b="1" dirty="0" smtClean="0">
                <a:solidFill>
                  <a:schemeClr val="bg1"/>
                </a:solidFill>
              </a:rPr>
              <a:t>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bg1"/>
                </a:solidFill>
              </a:rPr>
              <a:t>1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55672" y="1268712"/>
            <a:ext cx="882691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Технология связывания и внедрения объектов (Object </a:t>
            </a:r>
            <a:r>
              <a:rPr lang="ru-RU" sz="1600" b="1" dirty="0" err="1"/>
              <a:t>Linking</a:t>
            </a:r>
            <a:r>
              <a:rPr lang="ru-RU" sz="1600" b="1" dirty="0"/>
              <a:t> </a:t>
            </a:r>
            <a:r>
              <a:rPr lang="ru-RU" sz="1600" b="1" dirty="0" err="1"/>
              <a:t>and</a:t>
            </a:r>
            <a:r>
              <a:rPr lang="ru-RU" sz="1600" b="1" dirty="0"/>
              <a:t> </a:t>
            </a:r>
            <a:r>
              <a:rPr lang="ru-RU" sz="1600" b="1" dirty="0" err="1"/>
              <a:t>Embedding</a:t>
            </a:r>
            <a:r>
              <a:rPr lang="ru-RU" sz="1600" b="1" dirty="0" smtClean="0"/>
              <a:t>)</a:t>
            </a:r>
            <a:r>
              <a:rPr lang="ru-RU" sz="1600" b="1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smtClean="0"/>
              <a:t>Связывание</a:t>
            </a:r>
            <a:r>
              <a:rPr lang="en-US" sz="1600" b="1" dirty="0" smtClean="0"/>
              <a:t> </a:t>
            </a:r>
            <a:r>
              <a:rPr lang="ru-RU" sz="1600" b="1" dirty="0" smtClean="0"/>
              <a:t>–</a:t>
            </a:r>
            <a:r>
              <a:rPr lang="en-US" sz="1600" b="1" dirty="0" smtClean="0"/>
              <a:t> </a:t>
            </a:r>
            <a:r>
              <a:rPr lang="ru-RU" sz="1600" b="1" dirty="0" smtClean="0"/>
              <a:t>на </a:t>
            </a:r>
            <a:r>
              <a:rPr lang="ru-RU" sz="1600" b="1" dirty="0"/>
              <a:t>основе </a:t>
            </a:r>
            <a:r>
              <a:rPr lang="en-US" sz="1600" b="1" dirty="0"/>
              <a:t>DDE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smtClean="0"/>
              <a:t>Внедрение</a:t>
            </a:r>
            <a:r>
              <a:rPr lang="en-US" sz="1600" b="1" dirty="0" smtClean="0"/>
              <a:t> </a:t>
            </a:r>
            <a:r>
              <a:rPr lang="ru-RU" sz="1600" b="1" dirty="0" smtClean="0"/>
              <a:t>позволяет </a:t>
            </a:r>
            <a:r>
              <a:rPr lang="ru-RU" sz="1600" b="1" dirty="0"/>
              <a:t>пользователям вставить элемент </a:t>
            </a:r>
            <a:r>
              <a:rPr lang="ru-RU" sz="1600" b="1" dirty="0" smtClean="0"/>
              <a:t>данных, например, </a:t>
            </a:r>
            <a:r>
              <a:rPr lang="ru-RU" sz="1600" b="1" dirty="0"/>
              <a:t>в </a:t>
            </a:r>
            <a:r>
              <a:rPr lang="en-US" sz="1600" b="1" dirty="0" smtClean="0"/>
              <a:t>MS </a:t>
            </a:r>
            <a:r>
              <a:rPr lang="ru-RU" sz="1600" b="1" dirty="0" err="1" smtClean="0"/>
              <a:t>Word</a:t>
            </a:r>
            <a:r>
              <a:rPr lang="ru-RU" sz="1600" b="1" dirty="0" smtClean="0"/>
              <a:t> </a:t>
            </a:r>
            <a:r>
              <a:rPr lang="ru-RU" sz="1600" b="1" dirty="0"/>
              <a:t>и сохранить его </a:t>
            </a:r>
            <a:r>
              <a:rPr lang="ru-RU" sz="1600" b="1" dirty="0" smtClean="0"/>
              <a:t>там.</a:t>
            </a:r>
            <a:endParaRPr lang="ru-RU" sz="16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smtClean="0"/>
              <a:t>Связывание</a:t>
            </a:r>
            <a:r>
              <a:rPr lang="en-US" sz="1600" b="1" dirty="0" smtClean="0"/>
              <a:t> </a:t>
            </a:r>
            <a:r>
              <a:rPr lang="ru-RU" sz="1600" b="1" dirty="0" smtClean="0"/>
              <a:t>дешевле</a:t>
            </a:r>
            <a:r>
              <a:rPr lang="ru-RU" sz="1600" b="1" dirty="0"/>
              <a:t>, если объем данных </a:t>
            </a:r>
            <a:r>
              <a:rPr lang="ru-RU" sz="1600" b="1" dirty="0" smtClean="0"/>
              <a:t>большой</a:t>
            </a:r>
            <a:r>
              <a:rPr lang="ru-RU" sz="1600" b="1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smtClean="0"/>
              <a:t>Внедрение</a:t>
            </a:r>
            <a:r>
              <a:rPr lang="en-US" sz="1600" b="1" dirty="0" smtClean="0"/>
              <a:t> </a:t>
            </a:r>
            <a:r>
              <a:rPr lang="ru-RU" sz="1600" b="1" dirty="0" smtClean="0"/>
              <a:t>поддерживает </a:t>
            </a:r>
            <a:r>
              <a:rPr lang="ru-RU" sz="1600" b="1" dirty="0"/>
              <a:t>составные </a:t>
            </a:r>
            <a:r>
              <a:rPr lang="ru-RU" sz="1600" b="1" dirty="0" smtClean="0"/>
              <a:t>документы («документно-ориентированные» </a:t>
            </a:r>
            <a:r>
              <a:rPr lang="ru-RU" sz="1600" b="1" dirty="0"/>
              <a:t>вычисления</a:t>
            </a:r>
            <a:r>
              <a:rPr lang="ru-RU" sz="1600" b="1" dirty="0" smtClean="0"/>
              <a:t>).</a:t>
            </a:r>
            <a:endParaRPr lang="ru-RU" sz="1600" b="1" dirty="0"/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Компонентные </a:t>
            </a:r>
            <a:r>
              <a:rPr lang="ru-RU" sz="1600" b="1" dirty="0"/>
              <a:t>контейнеры могут быть повторно использованы многими </a:t>
            </a:r>
            <a:r>
              <a:rPr lang="ru-RU" sz="1600" b="1" dirty="0" smtClean="0"/>
              <a:t>приложениями. Но </a:t>
            </a:r>
            <a:r>
              <a:rPr lang="ru-RU" sz="1600" b="1" dirty="0"/>
              <a:t>компоненты не являются программно-независимыми </a:t>
            </a:r>
            <a:r>
              <a:rPr lang="ru-RU" sz="1600" b="1" dirty="0" smtClean="0"/>
              <a:t>=&gt; OLE – это </a:t>
            </a:r>
            <a:r>
              <a:rPr lang="ru-RU" sz="1600" b="1" dirty="0"/>
              <a:t>решение только для Windows.</a:t>
            </a:r>
          </a:p>
          <a:p>
            <a:pPr algn="just"/>
            <a:endParaRPr lang="ru-RU" sz="1600" b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242" y="3699034"/>
            <a:ext cx="5400720" cy="251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09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en-US" sz="1600" b="1" dirty="0" smtClean="0">
                <a:solidFill>
                  <a:schemeClr val="bg1"/>
                </a:solidFill>
              </a:rPr>
              <a:t>ActiveX</a:t>
            </a:r>
            <a:r>
              <a:rPr lang="ru-RU" sz="1600" b="1" dirty="0" smtClean="0">
                <a:solidFill>
                  <a:schemeClr val="bg1"/>
                </a:solidFill>
              </a:rPr>
              <a:t>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bg1"/>
                </a:solidFill>
              </a:rPr>
              <a:t>1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55672" y="1268712"/>
            <a:ext cx="882691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ActiveX</a:t>
            </a:r>
            <a:r>
              <a:rPr lang="ru-RU" sz="1600" b="1" dirty="0"/>
              <a:t> </a:t>
            </a:r>
            <a:r>
              <a:rPr lang="ru-RU" sz="1600" b="1" dirty="0" smtClean="0"/>
              <a:t>– это </a:t>
            </a:r>
            <a:r>
              <a:rPr lang="ru-RU" sz="1600" b="1" dirty="0"/>
              <a:t>ответ Microsoft на технологию </a:t>
            </a:r>
            <a:r>
              <a:rPr lang="ru-RU" sz="1600" b="1" dirty="0" smtClean="0"/>
              <a:t>Java. Элемент </a:t>
            </a:r>
            <a:r>
              <a:rPr lang="en-US" sz="1600" b="1" dirty="0"/>
              <a:t>ActiveX </a:t>
            </a:r>
            <a:r>
              <a:rPr lang="en-US" sz="1600" b="1" dirty="0" smtClean="0"/>
              <a:t>–</a:t>
            </a:r>
            <a:r>
              <a:rPr lang="ru-RU" sz="1600" b="1" dirty="0" smtClean="0"/>
              <a:t> эквивалент </a:t>
            </a:r>
            <a:r>
              <a:rPr lang="en-US" sz="1600" b="1" dirty="0"/>
              <a:t>Java-</a:t>
            </a:r>
            <a:r>
              <a:rPr lang="ru-RU" sz="1600" b="1" dirty="0" smtClean="0"/>
              <a:t>апплета.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Приложение</a:t>
            </a:r>
            <a:r>
              <a:rPr lang="ru-RU" sz="1600" b="1" dirty="0"/>
              <a:t>, написанное на ActiveX может работать в любом месте, поддерживающим данную </a:t>
            </a:r>
            <a:r>
              <a:rPr lang="ru-RU" sz="1600" b="1" dirty="0" smtClean="0"/>
              <a:t>технологию</a:t>
            </a:r>
            <a:r>
              <a:rPr lang="ru-RU" sz="1600" b="1" dirty="0" smtClean="0"/>
              <a:t>.</a:t>
            </a:r>
            <a:r>
              <a:rPr lang="en-US" sz="1600" b="1" dirty="0" smtClean="0"/>
              <a:t> </a:t>
            </a:r>
            <a:r>
              <a:rPr lang="ru-RU" sz="1600" b="1" dirty="0" smtClean="0"/>
              <a:t>Данный </a:t>
            </a:r>
            <a:r>
              <a:rPr lang="ru-RU" sz="1600" b="1" dirty="0"/>
              <a:t>компонент называется «Элемент ActiveX» и часто используется для привязки программы к определенной </a:t>
            </a:r>
            <a:r>
              <a:rPr lang="ru-RU" sz="1600" b="1" dirty="0" smtClean="0"/>
              <a:t>веб-странице</a:t>
            </a:r>
            <a:r>
              <a:rPr lang="ru-RU" sz="1600" b="1" dirty="0" smtClean="0"/>
              <a:t>.</a:t>
            </a:r>
            <a:endParaRPr lang="ru-RU" sz="1600" b="1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537" y="2888928"/>
            <a:ext cx="4917607" cy="258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61412" y="2779304"/>
            <a:ext cx="3634817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/>
              <a:t>Элемент ActiveX может быть создан на базе различных языков, включая C</a:t>
            </a:r>
            <a:r>
              <a:rPr lang="ru-RU" sz="1600" b="1" dirty="0" smtClean="0"/>
              <a:t>++</a:t>
            </a:r>
            <a:r>
              <a:rPr lang="en-US" sz="1600" b="1" dirty="0" smtClean="0"/>
              <a:t> </a:t>
            </a:r>
            <a:r>
              <a:rPr lang="ru-RU" sz="1600" b="1" dirty="0" smtClean="0"/>
              <a:t>и </a:t>
            </a:r>
            <a:r>
              <a:rPr lang="ru-RU" sz="1600" b="1" dirty="0"/>
              <a:t>Visual Basic. </a:t>
            </a:r>
          </a:p>
          <a:p>
            <a:pPr algn="just"/>
            <a:r>
              <a:rPr lang="ru-RU" sz="1600" b="1" dirty="0"/>
              <a:t>Изначально, ActiveX был привязан к Windows, позднее появились реализации под Mac и Unix/Linux. 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Проблемы безопасности: ActiveX получает полный доступ к системе (нет песочницы), но могут быть подписаны для авторизации.</a:t>
            </a:r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157266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en-US" sz="1600" b="1" dirty="0" smtClean="0">
                <a:solidFill>
                  <a:schemeClr val="bg1"/>
                </a:solidFill>
              </a:rPr>
              <a:t>JavaBeans API</a:t>
            </a:r>
            <a:r>
              <a:rPr lang="ru-RU" sz="1600" b="1" dirty="0" smtClean="0">
                <a:solidFill>
                  <a:schemeClr val="bg1"/>
                </a:solidFill>
              </a:rPr>
              <a:t>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bg1"/>
                </a:solidFill>
              </a:rPr>
              <a:t>1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319574" y="1268712"/>
            <a:ext cx="666301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Java </a:t>
            </a:r>
            <a:r>
              <a:rPr lang="ru-RU" sz="1600" b="1" dirty="0">
                <a:solidFill>
                  <a:srgbClr val="C00000"/>
                </a:solidFill>
              </a:rPr>
              <a:t>Bean </a:t>
            </a:r>
            <a:r>
              <a:rPr lang="ru-RU" sz="1600" b="1" dirty="0" smtClean="0"/>
              <a:t>– это </a:t>
            </a:r>
            <a:r>
              <a:rPr lang="ru-RU" sz="1600" b="1" dirty="0"/>
              <a:t>многократно используемый программный компонент, которым можно визуально манипулировать </a:t>
            </a:r>
            <a:r>
              <a:rPr lang="ru-RU" sz="1600" b="1" dirty="0" smtClean="0"/>
              <a:t>IDE.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Компоненты являются </a:t>
            </a:r>
            <a:r>
              <a:rPr lang="ru-RU" sz="1600" b="1" dirty="0"/>
              <a:t>автономными единицами программного обеспечения, поддерживающими многократное </a:t>
            </a:r>
            <a:r>
              <a:rPr lang="ru-RU" sz="1600" b="1" dirty="0" smtClean="0"/>
              <a:t>использование, которые </a:t>
            </a:r>
            <a:r>
              <a:rPr lang="ru-RU" sz="1600" b="1" dirty="0"/>
              <a:t>могут быть объединены в составные компоненты, апплеты, приложения и сервлеты.</a:t>
            </a:r>
          </a:p>
          <a:p>
            <a:pPr algn="just"/>
            <a:endParaRPr lang="ru-RU" sz="1600" b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3" y="1178700"/>
            <a:ext cx="2143125" cy="2143125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251423" y="3330815"/>
            <a:ext cx="873116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Beans </a:t>
            </a:r>
            <a:r>
              <a:rPr lang="ru-RU" sz="1600" b="1" dirty="0"/>
              <a:t>можете описывать атрибуты, которые определяют их внешний вид и </a:t>
            </a:r>
            <a:r>
              <a:rPr lang="ru-RU" sz="1600" b="1" dirty="0" smtClean="0"/>
              <a:t>поведение</a:t>
            </a:r>
            <a:r>
              <a:rPr lang="en-US" sz="1600" b="1" dirty="0"/>
              <a:t>.</a:t>
            </a:r>
            <a:endParaRPr lang="ru-RU" sz="1600" b="1" dirty="0"/>
          </a:p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Сохранность </a:t>
            </a:r>
            <a:r>
              <a:rPr lang="ru-RU" sz="1600" b="1" dirty="0">
                <a:solidFill>
                  <a:srgbClr val="C00000"/>
                </a:solidFill>
              </a:rPr>
              <a:t>(сериализация): </a:t>
            </a:r>
            <a:r>
              <a:rPr lang="ru-RU" sz="1600" b="1" dirty="0"/>
              <a:t>можно сохранять и извлекать данные </a:t>
            </a:r>
            <a:r>
              <a:rPr lang="ru-RU" sz="1600" b="1" dirty="0" err="1"/>
              <a:t>JavaBeans</a:t>
            </a:r>
            <a:r>
              <a:rPr lang="ru-RU" sz="1600" b="1" dirty="0"/>
              <a:t> из внешних источников и по </a:t>
            </a:r>
            <a:r>
              <a:rPr lang="ru-RU" sz="1600" b="1" dirty="0" smtClean="0"/>
              <a:t>сети</a:t>
            </a:r>
            <a:r>
              <a:rPr lang="en-US" sz="1600" b="1" dirty="0" smtClean="0"/>
              <a:t>.</a:t>
            </a:r>
            <a:endParaRPr lang="ru-RU" sz="16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smtClean="0"/>
              <a:t>java.io.serializable</a:t>
            </a:r>
            <a:r>
              <a:rPr lang="en-US" sz="1600" b="1" dirty="0" smtClean="0"/>
              <a:t> </a:t>
            </a:r>
            <a:r>
              <a:rPr lang="ru-RU" sz="1600" b="1" dirty="0" smtClean="0"/>
              <a:t>поддерживает </a:t>
            </a:r>
            <a:r>
              <a:rPr lang="ru-RU" sz="1600" b="1" dirty="0"/>
              <a:t>чтение/запись состояния в/из </a:t>
            </a:r>
            <a:r>
              <a:rPr lang="ru-RU" sz="1600" b="1" dirty="0" smtClean="0"/>
              <a:t>потока</a:t>
            </a:r>
            <a:r>
              <a:rPr lang="en-US" sz="1600" b="1" dirty="0" smtClean="0"/>
              <a:t>.</a:t>
            </a:r>
            <a:endParaRPr lang="ru-RU" sz="16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smtClean="0"/>
              <a:t>сохранять </a:t>
            </a:r>
            <a:r>
              <a:rPr lang="ru-RU" sz="1600" b="1" dirty="0"/>
              <a:t>значения переменных </a:t>
            </a:r>
            <a:r>
              <a:rPr lang="ru-RU" sz="1600" b="1" dirty="0" smtClean="0"/>
              <a:t>экземпляра</a:t>
            </a:r>
            <a:r>
              <a:rPr lang="en-US" sz="1600" b="1" dirty="0" smtClean="0"/>
              <a:t>.</a:t>
            </a:r>
            <a:endParaRPr lang="ru-RU" sz="16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smtClean="0"/>
              <a:t>сохранять </a:t>
            </a:r>
            <a:r>
              <a:rPr lang="ru-RU" sz="1600" b="1" dirty="0"/>
              <a:t>версии класса (</a:t>
            </a:r>
            <a:r>
              <a:rPr lang="ru-RU" sz="1600" b="1" dirty="0" err="1" smtClean="0"/>
              <a:t>хэш</a:t>
            </a:r>
            <a:r>
              <a:rPr lang="en-US" sz="1600" b="1" dirty="0" smtClean="0"/>
              <a:t> </a:t>
            </a:r>
            <a:r>
              <a:rPr lang="ru-RU" sz="1600" b="1" dirty="0" smtClean="0"/>
              <a:t>для </a:t>
            </a:r>
            <a:r>
              <a:rPr lang="ru-RU" sz="1600" b="1" dirty="0"/>
              <a:t>имени класса, поля, методы</a:t>
            </a:r>
            <a:r>
              <a:rPr lang="ru-RU" sz="1600" b="1" dirty="0" smtClean="0"/>
              <a:t>)</a:t>
            </a:r>
            <a:r>
              <a:rPr lang="en-US" sz="1600" b="1" dirty="0" smtClean="0"/>
              <a:t>.</a:t>
            </a:r>
          </a:p>
          <a:p>
            <a:r>
              <a:rPr lang="ru-RU" sz="1600" b="1" dirty="0">
                <a:solidFill>
                  <a:srgbClr val="C00000"/>
                </a:solidFill>
              </a:rPr>
              <a:t>События: </a:t>
            </a:r>
            <a:r>
              <a:rPr lang="ru-RU" sz="1600" b="1" dirty="0"/>
              <a:t>Beans могут обмениваться сообщениями о </a:t>
            </a:r>
            <a:r>
              <a:rPr lang="ru-RU" sz="1600" b="1" dirty="0" smtClean="0"/>
              <a:t>событиях</a:t>
            </a:r>
            <a:r>
              <a:rPr lang="en-US" sz="1600" b="1" dirty="0"/>
              <a:t>.</a:t>
            </a:r>
            <a:endParaRPr lang="ru-RU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 smtClean="0"/>
              <a:t>Самоописание</a:t>
            </a:r>
            <a:r>
              <a:rPr lang="en-US" sz="1600" b="1" dirty="0" smtClean="0"/>
              <a:t> </a:t>
            </a:r>
            <a:r>
              <a:rPr lang="ru-RU" sz="1600" b="1" dirty="0" smtClean="0"/>
              <a:t>(рефлексия</a:t>
            </a:r>
            <a:r>
              <a:rPr lang="ru-RU" sz="1600" b="1" dirty="0"/>
              <a:t>) система может самостоятельно понять методы работы </a:t>
            </a:r>
            <a:r>
              <a:rPr lang="ru-RU" sz="1600" b="1" dirty="0" smtClean="0"/>
              <a:t>Bean</a:t>
            </a:r>
            <a:r>
              <a:rPr lang="en-US" sz="1600" b="1" dirty="0" smtClean="0"/>
              <a:t>.</a:t>
            </a:r>
            <a:endParaRPr lang="ru-RU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 smtClean="0"/>
              <a:t>Поддержка </a:t>
            </a:r>
            <a:r>
              <a:rPr lang="ru-RU" sz="1600" b="1" dirty="0"/>
              <a:t>получения информации о классе, методах, конструкторах, полях во время выполнения </a:t>
            </a:r>
            <a:r>
              <a:rPr lang="ru-RU" sz="1600" b="1" dirty="0" smtClean="0"/>
              <a:t>приложения</a:t>
            </a:r>
            <a:r>
              <a:rPr lang="en-US" sz="1600" b="1" dirty="0" smtClean="0"/>
              <a:t>.</a:t>
            </a:r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125669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en-US" sz="1600" b="1" dirty="0" smtClean="0">
                <a:solidFill>
                  <a:schemeClr val="bg1"/>
                </a:solidFill>
              </a:rPr>
              <a:t>JEE - </a:t>
            </a:r>
            <a:r>
              <a:rPr lang="ru-RU" sz="1600" b="1" dirty="0" smtClean="0">
                <a:solidFill>
                  <a:schemeClr val="bg1"/>
                </a:solidFill>
              </a:rPr>
              <a:t>серверы.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bg1"/>
                </a:solidFill>
              </a:rPr>
              <a:t>1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51424" y="1268712"/>
            <a:ext cx="8731164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/>
              <a:t>Реализация EJB входит в базовые возможности, предоставляемые </a:t>
            </a:r>
            <a:r>
              <a:rPr lang="ru-RU" sz="1600" b="1" dirty="0" smtClean="0"/>
              <a:t>JEE-серверами.</a:t>
            </a:r>
            <a:endParaRPr lang="ru-RU" sz="1600" b="1" dirty="0"/>
          </a:p>
          <a:p>
            <a:endParaRPr lang="ru-RU" sz="1600" b="1" dirty="0" smtClean="0"/>
          </a:p>
          <a:p>
            <a:r>
              <a:rPr lang="en-US" sz="1600" b="1" dirty="0" smtClean="0"/>
              <a:t>Open </a:t>
            </a:r>
            <a:r>
              <a:rPr lang="en-US" sz="1600" b="1" dirty="0"/>
              <a:t>Source: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Apache </a:t>
            </a:r>
            <a:r>
              <a:rPr lang="en-US" sz="1600" b="1" dirty="0"/>
              <a:t>Geronimo (</a:t>
            </a:r>
            <a:r>
              <a:rPr lang="ru-RU" sz="1600" b="1" dirty="0"/>
              <a:t>использует </a:t>
            </a:r>
            <a:r>
              <a:rPr lang="en-US" sz="1600" b="1" dirty="0"/>
              <a:t>Apache Tomcat </a:t>
            </a:r>
            <a:r>
              <a:rPr lang="ru-RU" sz="1600" b="1" dirty="0"/>
              <a:t>или </a:t>
            </a:r>
            <a:r>
              <a:rPr lang="en-US" sz="1600" b="1" dirty="0"/>
              <a:t>Jetty)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GlassFish</a:t>
            </a:r>
            <a:r>
              <a:rPr lang="ru-RU" sz="1600" b="1" dirty="0" smtClean="0"/>
              <a:t> </a:t>
            </a:r>
            <a:r>
              <a:rPr lang="en-US" sz="1600" b="1" dirty="0" smtClean="0"/>
              <a:t>(</a:t>
            </a:r>
            <a:r>
              <a:rPr lang="ru-RU" sz="1600" b="1" dirty="0"/>
              <a:t>использует </a:t>
            </a:r>
            <a:r>
              <a:rPr lang="en-US" sz="1600" b="1" dirty="0"/>
              <a:t>Apache Tomcat)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JBossApplication </a:t>
            </a:r>
            <a:r>
              <a:rPr lang="en-US" sz="1600" b="1" dirty="0"/>
              <a:t>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Resin</a:t>
            </a:r>
            <a:endParaRPr lang="en-US" sz="1600" b="1" dirty="0"/>
          </a:p>
          <a:p>
            <a:endParaRPr lang="ru-RU" sz="1600" b="1" dirty="0" smtClean="0"/>
          </a:p>
          <a:p>
            <a:r>
              <a:rPr lang="ru-RU" sz="1600" b="1" dirty="0" smtClean="0"/>
              <a:t>Коммерческие </a:t>
            </a:r>
            <a:r>
              <a:rPr lang="ru-RU" sz="1600" b="1" dirty="0"/>
              <a:t>системы: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IBM </a:t>
            </a:r>
            <a:r>
              <a:rPr lang="en-US" sz="1600" b="1" dirty="0"/>
              <a:t>WebSphere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Oracle </a:t>
            </a:r>
            <a:r>
              <a:rPr lang="en-US" sz="1600" b="1" dirty="0"/>
              <a:t>WebLogic</a:t>
            </a:r>
          </a:p>
          <a:p>
            <a:endParaRPr lang="ru-RU" sz="1600" b="1" dirty="0"/>
          </a:p>
          <a:p>
            <a:pPr algn="just"/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30210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bg1"/>
                </a:solidFill>
              </a:rPr>
              <a:t>1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28696" y="2974298"/>
            <a:ext cx="86411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/>
              <a:t>ТЕХНОЛОГИЯ ОДНОРАНГОВЫХ ВЫЧИСЛЕНИЙ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164012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Технология одноранговых вычислений.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bg1"/>
                </a:solidFill>
              </a:rPr>
              <a:t>1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51424" y="1268712"/>
            <a:ext cx="873116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Одноранговая сетевая архитектура </a:t>
            </a:r>
            <a:r>
              <a:rPr lang="ru-RU" sz="1600" b="1" dirty="0"/>
              <a:t>— стабильно набирающий популярность способ организации </a:t>
            </a:r>
            <a:r>
              <a:rPr lang="ru-RU" sz="1600" b="1" dirty="0" err="1"/>
              <a:t>высокоуровнего</a:t>
            </a:r>
            <a:r>
              <a:rPr lang="ru-RU" sz="1600" b="1" dirty="0"/>
              <a:t> сетевого взаимодействия, где все узлы сети обладают равными правами и выступают поставщиками и потребителями сетевых сервисов одновременно.</a:t>
            </a:r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Технология </a:t>
            </a:r>
            <a:r>
              <a:rPr lang="ru-RU" sz="1600" b="1" dirty="0">
                <a:solidFill>
                  <a:srgbClr val="C00000"/>
                </a:solidFill>
              </a:rPr>
              <a:t>P2P (</a:t>
            </a:r>
            <a:r>
              <a:rPr lang="ru-RU" sz="1600" b="1" dirty="0" err="1">
                <a:solidFill>
                  <a:srgbClr val="C00000"/>
                </a:solidFill>
              </a:rPr>
              <a:t>анг</a:t>
            </a:r>
            <a:r>
              <a:rPr lang="ru-RU" sz="1600" b="1" dirty="0">
                <a:solidFill>
                  <a:srgbClr val="C00000"/>
                </a:solidFill>
              </a:rPr>
              <a:t>. </a:t>
            </a:r>
            <a:r>
              <a:rPr lang="ru-RU" sz="1600" b="1" dirty="0" err="1">
                <a:solidFill>
                  <a:srgbClr val="C00000"/>
                </a:solidFill>
              </a:rPr>
              <a:t>peer-to-peer</a:t>
            </a:r>
            <a:r>
              <a:rPr lang="ru-RU" sz="1600" b="1" dirty="0">
                <a:solidFill>
                  <a:srgbClr val="C00000"/>
                </a:solidFill>
              </a:rPr>
              <a:t> - равный-к-равному) </a:t>
            </a:r>
            <a:r>
              <a:rPr lang="ru-RU" sz="1600" b="1" dirty="0"/>
              <a:t>обеспечивает формирование сетей на базе принципов </a:t>
            </a:r>
            <a:r>
              <a:rPr lang="ru-RU" sz="1600" b="1" dirty="0">
                <a:solidFill>
                  <a:srgbClr val="C00000"/>
                </a:solidFill>
              </a:rPr>
              <a:t>децентрализации</a:t>
            </a:r>
            <a:r>
              <a:rPr lang="ru-RU" sz="1600" b="1" dirty="0"/>
              <a:t>. Одноранговые вычислительные сети, в какой-то степени, являются противоположностью тесно-связанным клиент-серверным архитектурам (таким как CORBA, </a:t>
            </a:r>
            <a:r>
              <a:rPr lang="en-US" sz="1600" b="1" dirty="0" smtClean="0"/>
              <a:t>RMI).</a:t>
            </a:r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 Особенности архитектуры: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1600" b="1" dirty="0"/>
              <a:t>Узлы представляют симметричные </a:t>
            </a:r>
            <a:r>
              <a:rPr lang="ru-RU" sz="1600" b="1" dirty="0" smtClean="0"/>
              <a:t>функции.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1600" b="1" dirty="0" smtClean="0"/>
              <a:t>Разделение </a:t>
            </a:r>
            <a:r>
              <a:rPr lang="ru-RU" sz="1600" b="1" dirty="0"/>
              <a:t>ресурсов (полоса пропускания, CPU, дисковое пространство) между </a:t>
            </a:r>
            <a:r>
              <a:rPr lang="ru-RU" sz="1600" b="1" dirty="0" smtClean="0"/>
              <a:t>узлами.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1600" b="1" dirty="0" smtClean="0"/>
              <a:t>Гетерогенная </a:t>
            </a:r>
            <a:r>
              <a:rPr lang="ru-RU" sz="1600" b="1" dirty="0"/>
              <a:t>среда из множества (ненадежных) </a:t>
            </a:r>
            <a:r>
              <a:rPr lang="ru-RU" sz="1600" b="1" dirty="0" smtClean="0"/>
              <a:t>узлов.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1600" b="1" dirty="0" smtClean="0"/>
              <a:t>Способность </a:t>
            </a:r>
            <a:r>
              <a:rPr lang="ru-RU" sz="1600" b="1" dirty="0"/>
              <a:t>к самоорганизации, отказоустойчивость (на уровне сети</a:t>
            </a:r>
            <a:r>
              <a:rPr lang="ru-RU" sz="1600" b="1" dirty="0" smtClean="0"/>
              <a:t>).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1600" b="1" dirty="0" smtClean="0"/>
              <a:t>Динамичность </a:t>
            </a:r>
            <a:r>
              <a:rPr lang="ru-RU" sz="1600" b="1" dirty="0"/>
              <a:t>(частое подключение и отключение узлов</a:t>
            </a:r>
            <a:r>
              <a:rPr lang="ru-RU" sz="1600" b="1" dirty="0" smtClean="0"/>
              <a:t>).</a:t>
            </a:r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342094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Технология одноранговых вычислений: сферы применения.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bg1"/>
                </a:solidFill>
              </a:rPr>
              <a:t>1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51424" y="1268712"/>
            <a:ext cx="873116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err="1">
                <a:solidFill>
                  <a:srgbClr val="C00000"/>
                </a:solidFill>
              </a:rPr>
              <a:t>Файлообменные</a:t>
            </a:r>
            <a:r>
              <a:rPr lang="ru-RU" sz="1600" b="1" dirty="0">
                <a:solidFill>
                  <a:srgbClr val="C00000"/>
                </a:solidFill>
              </a:rPr>
              <a:t> сети</a:t>
            </a:r>
          </a:p>
          <a:p>
            <a:r>
              <a:rPr lang="en-US" sz="1600" b="1" dirty="0"/>
              <a:t>BitTorrent, Gnutella, </a:t>
            </a:r>
            <a:r>
              <a:rPr lang="en-US" sz="1600" b="1" dirty="0" err="1"/>
              <a:t>KaZaA</a:t>
            </a:r>
            <a:r>
              <a:rPr lang="en-US" sz="1600" b="1" dirty="0"/>
              <a:t>, </a:t>
            </a:r>
            <a:r>
              <a:rPr lang="en-US" sz="1600" b="1" dirty="0" err="1"/>
              <a:t>eDonkey</a:t>
            </a:r>
            <a:r>
              <a:rPr lang="en-US" sz="1600" b="1" dirty="0"/>
              <a:t>, </a:t>
            </a:r>
            <a:r>
              <a:rPr lang="ru-RU" sz="1600" b="1" dirty="0"/>
              <a:t>Ст. 146 УК РФ...</a:t>
            </a:r>
          </a:p>
          <a:p>
            <a:endParaRPr lang="ru-RU" sz="1600" b="1" dirty="0" smtClean="0"/>
          </a:p>
          <a:p>
            <a:r>
              <a:rPr lang="ru-RU" sz="1600" b="1" dirty="0" smtClean="0">
                <a:solidFill>
                  <a:srgbClr val="C00000"/>
                </a:solidFill>
              </a:rPr>
              <a:t>Распределенные </a:t>
            </a:r>
            <a:r>
              <a:rPr lang="ru-RU" sz="1600" b="1" dirty="0">
                <a:solidFill>
                  <a:srgbClr val="C00000"/>
                </a:solidFill>
              </a:rPr>
              <a:t>вычисления</a:t>
            </a:r>
          </a:p>
          <a:p>
            <a:r>
              <a:rPr lang="en-US" sz="1600" b="1" dirty="0" err="1"/>
              <a:t>SETI@Home</a:t>
            </a:r>
            <a:r>
              <a:rPr lang="en-US" sz="1600" b="1" dirty="0"/>
              <a:t>, Find-A-Drug, GIMPS (</a:t>
            </a:r>
            <a:r>
              <a:rPr lang="ru-RU" sz="1600" b="1" dirty="0"/>
              <a:t>числа </a:t>
            </a:r>
            <a:r>
              <a:rPr lang="ru-RU" sz="1600" b="1" dirty="0" err="1"/>
              <a:t>Мерсенна</a:t>
            </a:r>
            <a:r>
              <a:rPr lang="ru-RU" sz="1600" b="1" dirty="0"/>
              <a:t>) &amp; </a:t>
            </a:r>
            <a:r>
              <a:rPr lang="en-US" sz="1600" b="1" dirty="0"/>
              <a:t>etc...</a:t>
            </a:r>
          </a:p>
          <a:p>
            <a:endParaRPr lang="ru-RU" sz="1600" b="1" dirty="0" smtClean="0"/>
          </a:p>
          <a:p>
            <a:r>
              <a:rPr lang="ru-RU" sz="1600" b="1" dirty="0" smtClean="0">
                <a:solidFill>
                  <a:srgbClr val="C00000"/>
                </a:solidFill>
              </a:rPr>
              <a:t>Финансы</a:t>
            </a:r>
            <a:endParaRPr lang="ru-RU" sz="1600" b="1" dirty="0">
              <a:solidFill>
                <a:srgbClr val="C00000"/>
              </a:solidFill>
            </a:endParaRPr>
          </a:p>
          <a:p>
            <a:r>
              <a:rPr lang="ru-RU" sz="1600" b="1" dirty="0" err="1"/>
              <a:t>Криптовалюты</a:t>
            </a:r>
            <a:r>
              <a:rPr lang="ru-RU" sz="1600" b="1" dirty="0"/>
              <a:t>: </a:t>
            </a:r>
            <a:r>
              <a:rPr lang="en-US" sz="1600" b="1" dirty="0"/>
              <a:t>Bitcoin, </a:t>
            </a:r>
            <a:r>
              <a:rPr lang="en-US" sz="1600" b="1" dirty="0" err="1"/>
              <a:t>Litecoin</a:t>
            </a:r>
            <a:r>
              <a:rPr lang="en-US" sz="1600" b="1" dirty="0"/>
              <a:t>, </a:t>
            </a:r>
            <a:r>
              <a:rPr lang="en-US" sz="1600" b="1" dirty="0" err="1"/>
              <a:t>PPCoin</a:t>
            </a:r>
            <a:r>
              <a:rPr lang="en-US" sz="1600" b="1" dirty="0"/>
              <a:t>...</a:t>
            </a:r>
          </a:p>
          <a:p>
            <a:endParaRPr lang="ru-RU" sz="1600" b="1" dirty="0" smtClean="0"/>
          </a:p>
          <a:p>
            <a:r>
              <a:rPr lang="ru-RU" sz="1600" b="1" dirty="0" err="1" smtClean="0">
                <a:solidFill>
                  <a:srgbClr val="C00000"/>
                </a:solidFill>
              </a:rPr>
              <a:t>Медийный</a:t>
            </a:r>
            <a:r>
              <a:rPr lang="ru-RU" sz="1600" b="1" dirty="0" smtClean="0">
                <a:solidFill>
                  <a:srgbClr val="C00000"/>
                </a:solidFill>
              </a:rPr>
              <a:t> трафик</a:t>
            </a:r>
          </a:p>
          <a:p>
            <a:endParaRPr lang="ru-RU" sz="1600" b="1" dirty="0">
              <a:solidFill>
                <a:srgbClr val="C00000"/>
              </a:solidFill>
            </a:endParaRPr>
          </a:p>
          <a:p>
            <a:r>
              <a:rPr lang="ru-RU" sz="1600" b="1" dirty="0" smtClean="0">
                <a:solidFill>
                  <a:srgbClr val="C00000"/>
                </a:solidFill>
              </a:rPr>
              <a:t>Недостатки: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/>
              <a:t>Судебное </a:t>
            </a:r>
            <a:r>
              <a:rPr lang="ru-RU" sz="1600" b="1" dirty="0" smtClean="0"/>
              <a:t>преследование - идея </a:t>
            </a:r>
            <a:r>
              <a:rPr lang="ru-RU" sz="1600" b="1" dirty="0"/>
              <a:t>P2P дискредитирована пиратским </a:t>
            </a:r>
            <a:r>
              <a:rPr lang="ru-RU" sz="1600" b="1" dirty="0" smtClean="0"/>
              <a:t>контентом.</a:t>
            </a:r>
            <a:endParaRPr lang="ru-RU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/>
              <a:t>Психология </a:t>
            </a:r>
            <a:r>
              <a:rPr lang="ru-RU" sz="1600" b="1" dirty="0" smtClean="0"/>
              <a:t>пользователей - «</a:t>
            </a:r>
            <a:r>
              <a:rPr lang="ru-RU" sz="1600" b="1" dirty="0"/>
              <a:t>зажатая» </a:t>
            </a:r>
            <a:r>
              <a:rPr lang="ru-RU" sz="1600" b="1" dirty="0" smtClean="0"/>
              <a:t>раздача.</a:t>
            </a:r>
            <a:endParaRPr lang="ru-RU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 smtClean="0"/>
              <a:t>Разнородность - сложность </a:t>
            </a:r>
            <a:r>
              <a:rPr lang="ru-RU" sz="1600" b="1" dirty="0"/>
              <a:t>поиска </a:t>
            </a:r>
            <a:r>
              <a:rPr lang="ru-RU" sz="1600" b="1" dirty="0" smtClean="0"/>
              <a:t>информации (название </a:t>
            </a:r>
            <a:r>
              <a:rPr lang="ru-RU" sz="1600" b="1" dirty="0"/>
              <a:t>одно </a:t>
            </a:r>
            <a:r>
              <a:rPr lang="ru-RU" sz="1600" b="1" dirty="0" smtClean="0"/>
              <a:t>- </a:t>
            </a:r>
            <a:r>
              <a:rPr lang="ru-RU" sz="1600" b="1" dirty="0"/>
              <a:t>содержание </a:t>
            </a:r>
            <a:r>
              <a:rPr lang="ru-RU" sz="1600" b="1" dirty="0" smtClean="0"/>
              <a:t>другое, содержание </a:t>
            </a:r>
            <a:r>
              <a:rPr lang="ru-RU" sz="1600" b="1" dirty="0"/>
              <a:t>одно </a:t>
            </a:r>
            <a:r>
              <a:rPr lang="ru-RU" sz="1600" b="1" dirty="0" smtClean="0"/>
              <a:t>- </a:t>
            </a:r>
            <a:r>
              <a:rPr lang="ru-RU" sz="1600" b="1" dirty="0"/>
              <a:t>названия </a:t>
            </a:r>
            <a:r>
              <a:rPr lang="ru-RU" sz="1600" b="1" dirty="0" smtClean="0"/>
              <a:t>разные) =</a:t>
            </a:r>
            <a:r>
              <a:rPr lang="en-US" sz="1600" b="1" dirty="0" smtClean="0"/>
              <a:t>&gt; </a:t>
            </a:r>
            <a:r>
              <a:rPr lang="ru-RU" sz="1600" b="1" dirty="0" smtClean="0"/>
              <a:t>решение </a:t>
            </a:r>
            <a:r>
              <a:rPr lang="ru-RU" sz="1600" b="1" dirty="0"/>
              <a:t>- </a:t>
            </a:r>
            <a:r>
              <a:rPr lang="ru-RU" sz="1600" b="1" dirty="0" smtClean="0"/>
              <a:t>хэш-коды (</a:t>
            </a:r>
            <a:r>
              <a:rPr lang="ru-RU" sz="1600" b="1" dirty="0" err="1" smtClean="0"/>
              <a:t>трекеры</a:t>
            </a:r>
            <a:r>
              <a:rPr lang="ru-RU" sz="1600" b="1" dirty="0" smtClean="0"/>
              <a:t>).</a:t>
            </a:r>
            <a:endParaRPr lang="ru-RU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/>
              <a:t>Анонимность - </a:t>
            </a:r>
            <a:r>
              <a:rPr lang="ru-RU" sz="1600" b="1" dirty="0" smtClean="0"/>
              <a:t>беспокоит </a:t>
            </a:r>
            <a:r>
              <a:rPr lang="ru-RU" sz="1600" b="1" dirty="0"/>
              <a:t>тех, кому есть что </a:t>
            </a:r>
            <a:r>
              <a:rPr lang="ru-RU" sz="1600" b="1" dirty="0" smtClean="0"/>
              <a:t>скрывать.</a:t>
            </a:r>
            <a:endParaRPr lang="ru-RU" sz="1600" b="1" dirty="0"/>
          </a:p>
          <a:p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415511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Технология одноранговых вычислений: модели.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bg1"/>
                </a:solidFill>
              </a:rPr>
              <a:t>1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51424" y="1268712"/>
            <a:ext cx="8731164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/>
              <a:t>Централизованная одноранговая модель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/>
              <a:t>Есть сервер, координирующий работу пиров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/>
              <a:t>Пиры получают от сервера список файлов (Napster) или </a:t>
            </a:r>
            <a:r>
              <a:rPr lang="ru-RU" sz="1600" b="1" dirty="0" err="1"/>
              <a:t>френд</a:t>
            </a:r>
            <a:r>
              <a:rPr lang="ru-RU" sz="1600" b="1" dirty="0"/>
              <a:t>-лист (Skype)</a:t>
            </a:r>
          </a:p>
          <a:p>
            <a:endParaRPr lang="ru-RU" sz="1600" b="1" dirty="0" smtClean="0"/>
          </a:p>
          <a:p>
            <a:pPr algn="just"/>
            <a:r>
              <a:rPr lang="ru-RU" sz="1600" b="1" dirty="0"/>
              <a:t>Децентрализованная одноранговая </a:t>
            </a:r>
            <a:r>
              <a:rPr lang="ru-RU" sz="1600" b="1" dirty="0" smtClean="0"/>
              <a:t>модель (</a:t>
            </a:r>
            <a:r>
              <a:rPr lang="ru-RU" sz="1600" b="1" dirty="0"/>
              <a:t>структурированная (HyperCub, DHT</a:t>
            </a:r>
            <a:r>
              <a:rPr lang="ru-RU" sz="1600" b="1" dirty="0" smtClean="0"/>
              <a:t>), неструктурированная </a:t>
            </a:r>
            <a:r>
              <a:rPr lang="ru-RU" sz="1600" b="1" dirty="0"/>
              <a:t>(Gnutella)</a:t>
            </a:r>
            <a:r>
              <a:rPr lang="ru-RU" sz="1600" b="1" dirty="0" smtClean="0"/>
              <a:t>)</a:t>
            </a:r>
            <a:endParaRPr lang="ru-RU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/>
              <a:t>Нет выделенного сервера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/>
              <a:t>Каждый узел может взаимодействовать со множеством других узлов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/>
              <a:t>Все узлы равноправны </a:t>
            </a:r>
          </a:p>
          <a:p>
            <a:endParaRPr lang="ru-RU" sz="1600" b="1" dirty="0" smtClean="0"/>
          </a:p>
          <a:p>
            <a:r>
              <a:rPr lang="ru-RU" sz="1600" b="1" dirty="0"/>
              <a:t>Иерархическая одноранговая модель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 smtClean="0"/>
              <a:t>Суперпир - </a:t>
            </a:r>
            <a:r>
              <a:rPr lang="ru-RU" sz="1600" b="1" dirty="0"/>
              <a:t>узел с широким каналом, к которому подключаются другие пиры (GoalBit — футбол онлайн)</a:t>
            </a:r>
          </a:p>
          <a:p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247392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Технология одноранговых вычислений.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bg1"/>
                </a:solidFill>
              </a:rPr>
              <a:t>1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51424" y="1268712"/>
            <a:ext cx="873116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Наибольшее </a:t>
            </a:r>
            <a:r>
              <a:rPr lang="ru-RU" sz="1600" b="1" dirty="0"/>
              <a:t>распространение одноранговых сетей наблюдается в системах, обрабатывающих большие объемы данных и обеспечивающих индивидуальный обмен информацией между пользователями: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smtClean="0"/>
              <a:t>системы </a:t>
            </a:r>
            <a:r>
              <a:rPr lang="ru-RU" sz="1600" b="1" dirty="0"/>
              <a:t>хранения и разделения информации (Gnutella, </a:t>
            </a:r>
            <a:r>
              <a:rPr lang="ru-RU" sz="1600" b="1" dirty="0" err="1"/>
              <a:t>eDonkey</a:t>
            </a:r>
            <a:r>
              <a:rPr lang="ru-RU" sz="1600" b="1" dirty="0"/>
              <a:t>, BitTorrent );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smtClean="0"/>
              <a:t>системы </a:t>
            </a:r>
            <a:r>
              <a:rPr lang="ru-RU" sz="1600" b="1" dirty="0"/>
              <a:t>распределенных вычислений (проекты на платформе </a:t>
            </a:r>
            <a:r>
              <a:rPr lang="ru-RU" sz="1600" b="1" dirty="0" err="1"/>
              <a:t>Boinc</a:t>
            </a:r>
            <a:r>
              <a:rPr lang="ru-RU" sz="1600" b="1" dirty="0"/>
              <a:t>);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smtClean="0"/>
              <a:t>системы </a:t>
            </a:r>
            <a:r>
              <a:rPr lang="en-US" sz="1600" b="1" dirty="0"/>
              <a:t>IP-</a:t>
            </a:r>
            <a:r>
              <a:rPr lang="ru-RU" sz="1600" b="1" dirty="0"/>
              <a:t>телефонии (</a:t>
            </a:r>
            <a:r>
              <a:rPr lang="en-US" sz="1600" b="1" dirty="0"/>
              <a:t>Skype);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smtClean="0"/>
              <a:t>системы </a:t>
            </a:r>
            <a:r>
              <a:rPr lang="ru-RU" sz="1600" b="1" dirty="0"/>
              <a:t>трансляции видео (</a:t>
            </a:r>
            <a:r>
              <a:rPr lang="en-US" sz="1600" b="1" dirty="0" err="1"/>
              <a:t>Joost</a:t>
            </a:r>
            <a:r>
              <a:rPr lang="en-US" sz="1600" b="1" dirty="0"/>
              <a:t>);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smtClean="0"/>
              <a:t>системы </a:t>
            </a:r>
            <a:r>
              <a:rPr lang="ru-RU" sz="1600" b="1" dirty="0"/>
              <a:t>поддержки совместной работы (</a:t>
            </a:r>
            <a:r>
              <a:rPr lang="ru-RU" sz="1600" b="1" dirty="0" err="1"/>
              <a:t>Groove</a:t>
            </a:r>
            <a:r>
              <a:rPr lang="ru-RU" sz="1600" b="1" dirty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273144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-1"/>
            <a:ext cx="9144000" cy="62341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mk-MK" sz="1600" b="1" dirty="0" smtClean="0">
                <a:solidFill>
                  <a:schemeClr val="bg1"/>
                </a:solidFill>
              </a:rPr>
              <a:t>Механизмы доступа к ресурсам и узлам.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8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38088" y="5139228"/>
            <a:ext cx="53199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ru-RU" sz="1600" b="1" dirty="0" smtClean="0"/>
              <a:t>Доступ к ресурсам </a:t>
            </a:r>
            <a:r>
              <a:rPr lang="ru-RU" sz="1600" b="1" dirty="0" smtClean="0"/>
              <a:t>через</a:t>
            </a:r>
            <a:r>
              <a:rPr lang="ru-RU" sz="1600" b="1" dirty="0" smtClean="0"/>
              <a:t> множество </a:t>
            </a:r>
            <a:r>
              <a:rPr lang="ru-RU" sz="1600" b="1" dirty="0" smtClean="0">
                <a:solidFill>
                  <a:srgbClr val="C00000"/>
                </a:solidFill>
              </a:rPr>
              <a:t>дублированных сервисов</a:t>
            </a:r>
            <a:r>
              <a:rPr lang="ru-RU" sz="1600" b="1" dirty="0" smtClean="0"/>
              <a:t> (например, через одноранговые </a:t>
            </a:r>
            <a:r>
              <a:rPr lang="ru-RU" sz="1600" b="1" dirty="0" smtClean="0"/>
              <a:t>сети </a:t>
            </a:r>
            <a:r>
              <a:rPr lang="en-US" sz="1600" b="1" dirty="0" smtClean="0"/>
              <a:t>BitTorrent, Gnutella, Napster</a:t>
            </a:r>
            <a:r>
              <a:rPr lang="ru-RU" sz="1600" b="1" dirty="0" smtClean="0"/>
              <a:t>).</a:t>
            </a:r>
            <a:endParaRPr lang="en-US" sz="1600" b="1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18" y="1322444"/>
            <a:ext cx="2231688" cy="164698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788" y="2162997"/>
            <a:ext cx="3487076" cy="272673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398" y="3783436"/>
            <a:ext cx="3816204" cy="2496433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516206" y="1382271"/>
            <a:ext cx="62341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ru-RU" sz="1600" b="1" dirty="0"/>
              <a:t>Доступ к ресурсам на основе </a:t>
            </a:r>
            <a:r>
              <a:rPr lang="ru-RU" sz="1600" b="1" dirty="0">
                <a:solidFill>
                  <a:srgbClr val="C00000"/>
                </a:solidFill>
              </a:rPr>
              <a:t>технологий веб-служб</a:t>
            </a:r>
            <a:r>
              <a:rPr lang="ru-RU" sz="1600" b="1" dirty="0"/>
              <a:t>. </a:t>
            </a:r>
            <a:r>
              <a:rPr lang="ru-RU" sz="1600" b="1" dirty="0">
                <a:solidFill>
                  <a:srgbClr val="C00000"/>
                </a:solidFill>
              </a:rPr>
              <a:t>Репликация</a:t>
            </a:r>
            <a:r>
              <a:rPr lang="ru-RU" sz="1600" b="1" dirty="0"/>
              <a:t> – сокрытие от пользователя того, что в реальности существует  более одной копии используемых ресурсов.</a:t>
            </a:r>
          </a:p>
        </p:txBody>
      </p:sp>
    </p:spTree>
    <p:extLst>
      <p:ext uri="{BB962C8B-B14F-4D97-AF65-F5344CB8AC3E}">
        <p14:creationId xmlns:p14="http://schemas.microsoft.com/office/powerpoint/2010/main" val="98768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2"/>
          <p:cNvSpPr>
            <a:spLocks noGrp="1"/>
          </p:cNvSpPr>
          <p:nvPr>
            <p:ph type="subTitle" idx="1"/>
          </p:nvPr>
        </p:nvSpPr>
        <p:spPr>
          <a:xfrm>
            <a:off x="0" y="3078164"/>
            <a:ext cx="7181850" cy="350836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algn="r"/>
            <a:r>
              <a:rPr lang="en-US" sz="2000" b="1" dirty="0" smtClean="0">
                <a:solidFill>
                  <a:schemeClr val="bg1"/>
                </a:solidFill>
                <a:latin typeface="Sansation" pitchFamily="2" charset="0"/>
              </a:rPr>
              <a:t>See you soon</a:t>
            </a:r>
            <a:endParaRPr lang="mk-MK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2968" y="1619240"/>
            <a:ext cx="6243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THANKS</a:t>
            </a:r>
            <a:r>
              <a: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FOR</a:t>
            </a:r>
            <a:endParaRPr lang="mk-MK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2968" y="2234206"/>
            <a:ext cx="6243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COMING</a:t>
            </a:r>
            <a:endParaRPr lang="mk-MK" sz="5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allAtOnce" animBg="1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mk-MK" sz="1600" b="1" dirty="0" smtClean="0">
                <a:solidFill>
                  <a:schemeClr val="bg1"/>
                </a:solidFill>
              </a:rPr>
              <a:t>...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9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Распределенные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вычислительные системы</a:t>
            </a:r>
            <a:endParaRPr lang="mk-MK" sz="2000" b="1" dirty="0">
              <a:solidFill>
                <a:schemeClr val="tx1">
                  <a:lumMod val="50000"/>
                  <a:lumOff val="50000"/>
                </a:schemeClr>
              </a:solidFill>
              <a:latin typeface="Sansation" pitchFamily="2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92852" y="1485618"/>
            <a:ext cx="860794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ru-RU" sz="1600" b="1" dirty="0" smtClean="0">
                <a:solidFill>
                  <a:srgbClr val="C00000"/>
                </a:solidFill>
              </a:rPr>
              <a:t>Задание 1.</a:t>
            </a:r>
            <a:endParaRPr lang="en-US" sz="1600" b="1" dirty="0" smtClean="0">
              <a:solidFill>
                <a:srgbClr val="C00000"/>
              </a:solidFill>
            </a:endParaRPr>
          </a:p>
          <a:p>
            <a:pPr algn="just">
              <a:buFont typeface="Wingdings" pitchFamily="2" charset="2"/>
              <a:buNone/>
            </a:pPr>
            <a:endParaRPr lang="ru-RU" sz="1600" b="1" dirty="0" smtClean="0">
              <a:solidFill>
                <a:srgbClr val="C00000"/>
              </a:solidFill>
            </a:endParaRPr>
          </a:p>
          <a:p>
            <a:pPr algn="just">
              <a:buFont typeface="Wingdings" pitchFamily="2" charset="2"/>
              <a:buNone/>
            </a:pPr>
            <a:r>
              <a:rPr lang="ru-RU" sz="1600" b="1" dirty="0" smtClean="0"/>
              <a:t>Опишите алгоритм работы децентрализованного метода обнаружения ресурсов в сети на примере сети </a:t>
            </a:r>
            <a:r>
              <a:rPr lang="en-US" sz="1600" b="1" dirty="0" smtClean="0"/>
              <a:t>Gnutella</a:t>
            </a:r>
            <a:r>
              <a:rPr lang="ru-RU" sz="1600" b="1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6274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7472</TotalTime>
  <Words>5267</Words>
  <Application>Microsoft Office PowerPoint</Application>
  <PresentationFormat>Экран (4:3)</PresentationFormat>
  <Paragraphs>824</Paragraphs>
  <Slides>80</Slides>
  <Notes>80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80</vt:i4>
      </vt:variant>
    </vt:vector>
  </HeadingPairs>
  <TitlesOfParts>
    <vt:vector size="81" baseType="lpstr"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Сергей Чесноков</dc:creator>
  <cp:lastModifiedBy>Сергей</cp:lastModifiedBy>
  <cp:revision>846</cp:revision>
  <dcterms:created xsi:type="dcterms:W3CDTF">2011-02-07T16:44:09Z</dcterms:created>
  <dcterms:modified xsi:type="dcterms:W3CDTF">2015-10-08T12:05:42Z</dcterms:modified>
</cp:coreProperties>
</file>